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58" r:id="rId4"/>
    <p:sldId id="259" r:id="rId5"/>
    <p:sldId id="268" r:id="rId6"/>
    <p:sldId id="263" r:id="rId7"/>
    <p:sldId id="267" r:id="rId8"/>
    <p:sldId id="265" r:id="rId9"/>
    <p:sldId id="261" r:id="rId10"/>
    <p:sldId id="269" r:id="rId11"/>
    <p:sldId id="264" r:id="rId12"/>
    <p:sldId id="270" r:id="rId13"/>
    <p:sldId id="271" r:id="rId14"/>
    <p:sldId id="272" r:id="rId15"/>
    <p:sldId id="273" r:id="rId16"/>
    <p:sldId id="275" r:id="rId17"/>
    <p:sldId id="276" r:id="rId18"/>
    <p:sldId id="278" r:id="rId19"/>
    <p:sldId id="279" r:id="rId20"/>
    <p:sldId id="280" r:id="rId21"/>
    <p:sldId id="281" r:id="rId22"/>
    <p:sldId id="282" r:id="rId23"/>
    <p:sldId id="283" r:id="rId24"/>
    <p:sldId id="284" r:id="rId25"/>
    <p:sldId id="285" r:id="rId26"/>
    <p:sldId id="286" r:id="rId27"/>
    <p:sldId id="287" r:id="rId28"/>
    <p:sldId id="289" r:id="rId29"/>
    <p:sldId id="290" r:id="rId30"/>
    <p:sldId id="26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jeet kumar" initials="sk" lastIdx="1" clrIdx="0">
    <p:extLst>
      <p:ext uri="{19B8F6BF-5375-455C-9EA6-DF929625EA0E}">
        <p15:presenceInfo xmlns:p15="http://schemas.microsoft.com/office/powerpoint/2012/main" userId="9b1bfe689609343b" providerId="Windows Live"/>
      </p:ext>
    </p:extLst>
  </p:cmAuthor>
  <p:cmAuthor id="2" name="sonu tirpathi" initials="st" lastIdx="1" clrIdx="1">
    <p:extLst>
      <p:ext uri="{19B8F6BF-5375-455C-9EA6-DF929625EA0E}">
        <p15:presenceInfo xmlns:p15="http://schemas.microsoft.com/office/powerpoint/2012/main" userId="950b728d5c678c6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858"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0-12T00:41:51.311" idx="1">
    <p:pos x="10" y="10"/>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70F93-0A06-D12F-FF60-DF2126EC62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99E66D-77B4-4F2E-4CF5-034B82F536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1BEC7C-5F10-F835-C2E0-7D80C38204B5}"/>
              </a:ext>
            </a:extLst>
          </p:cNvPr>
          <p:cNvSpPr>
            <a:spLocks noGrp="1"/>
          </p:cNvSpPr>
          <p:nvPr>
            <p:ph type="dt" sz="half" idx="10"/>
          </p:nvPr>
        </p:nvSpPr>
        <p:spPr/>
        <p:txBody>
          <a:bodyPr/>
          <a:lstStyle/>
          <a:p>
            <a:fld id="{48A87A34-81AB-432B-8DAE-1953F412C126}" type="datetimeFigureOut">
              <a:rPr lang="en-US" smtClean="0"/>
              <a:pPr/>
              <a:t>11/8/2023</a:t>
            </a:fld>
            <a:endParaRPr lang="en-US" dirty="0"/>
          </a:p>
        </p:txBody>
      </p:sp>
      <p:sp>
        <p:nvSpPr>
          <p:cNvPr id="5" name="Footer Placeholder 4">
            <a:extLst>
              <a:ext uri="{FF2B5EF4-FFF2-40B4-BE49-F238E27FC236}">
                <a16:creationId xmlns:a16="http://schemas.microsoft.com/office/drawing/2014/main" id="{574A839C-C585-54D8-4644-49D5306ED5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C9023D1-3CCF-91EB-C969-B3D7D494FC62}"/>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77147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437DC-7FAC-376C-0874-7C58619E85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A5CF11-D429-A527-47FE-6F78C0A134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E3E422-D666-B8C3-6742-01A760DBBAD8}"/>
              </a:ext>
            </a:extLst>
          </p:cNvPr>
          <p:cNvSpPr>
            <a:spLocks noGrp="1"/>
          </p:cNvSpPr>
          <p:nvPr>
            <p:ph type="dt" sz="half" idx="10"/>
          </p:nvPr>
        </p:nvSpPr>
        <p:spPr/>
        <p:txBody>
          <a:bodyPr/>
          <a:lstStyle/>
          <a:p>
            <a:fld id="{48A87A34-81AB-432B-8DAE-1953F412C126}" type="datetimeFigureOut">
              <a:rPr lang="en-US" smtClean="0"/>
              <a:pPr/>
              <a:t>11/8/2023</a:t>
            </a:fld>
            <a:endParaRPr lang="en-US" dirty="0"/>
          </a:p>
        </p:txBody>
      </p:sp>
      <p:sp>
        <p:nvSpPr>
          <p:cNvPr id="5" name="Footer Placeholder 4">
            <a:extLst>
              <a:ext uri="{FF2B5EF4-FFF2-40B4-BE49-F238E27FC236}">
                <a16:creationId xmlns:a16="http://schemas.microsoft.com/office/drawing/2014/main" id="{7417702A-C456-EADB-92A9-12091800F6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B9508E7-9049-524D-4659-556077AE3630}"/>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55228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194A71-7BD0-9092-28B5-2FBBD85062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568A94-7035-98A0-B8E5-0482B83A98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CCE018-8EE7-2AE1-5824-B73E97D8ADC9}"/>
              </a:ext>
            </a:extLst>
          </p:cNvPr>
          <p:cNvSpPr>
            <a:spLocks noGrp="1"/>
          </p:cNvSpPr>
          <p:nvPr>
            <p:ph type="dt" sz="half" idx="10"/>
          </p:nvPr>
        </p:nvSpPr>
        <p:spPr/>
        <p:txBody>
          <a:bodyPr/>
          <a:lstStyle/>
          <a:p>
            <a:fld id="{48A87A34-81AB-432B-8DAE-1953F412C126}" type="datetimeFigureOut">
              <a:rPr lang="en-US" smtClean="0"/>
              <a:pPr/>
              <a:t>11/8/2023</a:t>
            </a:fld>
            <a:endParaRPr lang="en-US" dirty="0"/>
          </a:p>
        </p:txBody>
      </p:sp>
      <p:sp>
        <p:nvSpPr>
          <p:cNvPr id="5" name="Footer Placeholder 4">
            <a:extLst>
              <a:ext uri="{FF2B5EF4-FFF2-40B4-BE49-F238E27FC236}">
                <a16:creationId xmlns:a16="http://schemas.microsoft.com/office/drawing/2014/main" id="{2CD11AEC-3504-C9F5-F439-8EFC891B41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57C93C-8D0B-0BB1-2F22-2C4E7FB8BB78}"/>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2301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0539-7005-E97B-E977-7EEA3251C3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BE44E2-2EA7-A57F-4423-A81C31CFC4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8C9B6C-9778-C638-7843-ED225504A549}"/>
              </a:ext>
            </a:extLst>
          </p:cNvPr>
          <p:cNvSpPr>
            <a:spLocks noGrp="1"/>
          </p:cNvSpPr>
          <p:nvPr>
            <p:ph type="dt" sz="half" idx="10"/>
          </p:nvPr>
        </p:nvSpPr>
        <p:spPr/>
        <p:txBody>
          <a:bodyPr/>
          <a:lstStyle/>
          <a:p>
            <a:fld id="{48A87A34-81AB-432B-8DAE-1953F412C126}" type="datetimeFigureOut">
              <a:rPr lang="en-US" smtClean="0"/>
              <a:pPr/>
              <a:t>11/8/2023</a:t>
            </a:fld>
            <a:endParaRPr lang="en-US" dirty="0"/>
          </a:p>
        </p:txBody>
      </p:sp>
      <p:sp>
        <p:nvSpPr>
          <p:cNvPr id="5" name="Footer Placeholder 4">
            <a:extLst>
              <a:ext uri="{FF2B5EF4-FFF2-40B4-BE49-F238E27FC236}">
                <a16:creationId xmlns:a16="http://schemas.microsoft.com/office/drawing/2014/main" id="{D6FC4177-8F85-7C41-D2AF-5CC26E2023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91FF520-ADE3-F0A2-860B-1AEDA4E5E4A1}"/>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83767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9BA3B-A06B-52BB-3E38-976ACD891E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5FD83D-1706-B349-83B8-029F062FA5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94D666-B45A-4023-4DF8-EA0218B04B28}"/>
              </a:ext>
            </a:extLst>
          </p:cNvPr>
          <p:cNvSpPr>
            <a:spLocks noGrp="1"/>
          </p:cNvSpPr>
          <p:nvPr>
            <p:ph type="dt" sz="half" idx="10"/>
          </p:nvPr>
        </p:nvSpPr>
        <p:spPr/>
        <p:txBody>
          <a:bodyPr/>
          <a:lstStyle/>
          <a:p>
            <a:fld id="{48A87A34-81AB-432B-8DAE-1953F412C126}" type="datetimeFigureOut">
              <a:rPr lang="en-US" smtClean="0"/>
              <a:pPr/>
              <a:t>11/8/2023</a:t>
            </a:fld>
            <a:endParaRPr lang="en-US" dirty="0"/>
          </a:p>
        </p:txBody>
      </p:sp>
      <p:sp>
        <p:nvSpPr>
          <p:cNvPr id="5" name="Footer Placeholder 4">
            <a:extLst>
              <a:ext uri="{FF2B5EF4-FFF2-40B4-BE49-F238E27FC236}">
                <a16:creationId xmlns:a16="http://schemas.microsoft.com/office/drawing/2014/main" id="{AA947313-0640-BBBC-6CF6-49F7269274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FB9579-3CF0-F7E0-5839-6ADF36ED8AD7}"/>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27267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BC0C5-A39F-8567-9B71-21ADB55183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4F474D-5D67-37BF-F3F4-05737F3E54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121A1D-93CF-F625-57C9-552E598D05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01B38E-E3AE-AC74-CE84-336C336DAF86}"/>
              </a:ext>
            </a:extLst>
          </p:cNvPr>
          <p:cNvSpPr>
            <a:spLocks noGrp="1"/>
          </p:cNvSpPr>
          <p:nvPr>
            <p:ph type="dt" sz="half" idx="10"/>
          </p:nvPr>
        </p:nvSpPr>
        <p:spPr/>
        <p:txBody>
          <a:bodyPr/>
          <a:lstStyle/>
          <a:p>
            <a:fld id="{48A87A34-81AB-432B-8DAE-1953F412C126}" type="datetimeFigureOut">
              <a:rPr lang="en-US" smtClean="0"/>
              <a:pPr/>
              <a:t>11/8/2023</a:t>
            </a:fld>
            <a:endParaRPr lang="en-US" dirty="0"/>
          </a:p>
        </p:txBody>
      </p:sp>
      <p:sp>
        <p:nvSpPr>
          <p:cNvPr id="6" name="Footer Placeholder 5">
            <a:extLst>
              <a:ext uri="{FF2B5EF4-FFF2-40B4-BE49-F238E27FC236}">
                <a16:creationId xmlns:a16="http://schemas.microsoft.com/office/drawing/2014/main" id="{48CACAE5-17E9-C381-E0DF-A04A0E9F5B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1A7EE1B-258F-3BFA-0E12-BA988C3CDCD4}"/>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9407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83F35-1309-83A9-33FD-037242630A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71BD5A-F528-F72F-84CE-778950E6DB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48BEA9-AA88-42F6-D1DB-FE3510E12C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DCB284-3237-DF65-DE8A-0C693F06E1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BBA209-2BD0-C236-DD8C-EEFC0B4A58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C990D2-A457-6BA7-8DC7-884C240F8BDB}"/>
              </a:ext>
            </a:extLst>
          </p:cNvPr>
          <p:cNvSpPr>
            <a:spLocks noGrp="1"/>
          </p:cNvSpPr>
          <p:nvPr>
            <p:ph type="dt" sz="half" idx="10"/>
          </p:nvPr>
        </p:nvSpPr>
        <p:spPr/>
        <p:txBody>
          <a:bodyPr/>
          <a:lstStyle/>
          <a:p>
            <a:fld id="{48A87A34-81AB-432B-8DAE-1953F412C126}" type="datetimeFigureOut">
              <a:rPr lang="en-US" smtClean="0"/>
              <a:pPr/>
              <a:t>11/8/2023</a:t>
            </a:fld>
            <a:endParaRPr lang="en-US" dirty="0"/>
          </a:p>
        </p:txBody>
      </p:sp>
      <p:sp>
        <p:nvSpPr>
          <p:cNvPr id="8" name="Footer Placeholder 7">
            <a:extLst>
              <a:ext uri="{FF2B5EF4-FFF2-40B4-BE49-F238E27FC236}">
                <a16:creationId xmlns:a16="http://schemas.microsoft.com/office/drawing/2014/main" id="{F75E19E4-1D71-3498-0EFA-741089CDF59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ED55CC5-973E-6306-EA00-38C39392589E}"/>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24876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E188-276D-5AFE-C5C7-5D306CD1B8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13DF28-6B94-7D3A-0D5D-3E16CABD8AA3}"/>
              </a:ext>
            </a:extLst>
          </p:cNvPr>
          <p:cNvSpPr>
            <a:spLocks noGrp="1"/>
          </p:cNvSpPr>
          <p:nvPr>
            <p:ph type="dt" sz="half" idx="10"/>
          </p:nvPr>
        </p:nvSpPr>
        <p:spPr/>
        <p:txBody>
          <a:bodyPr/>
          <a:lstStyle/>
          <a:p>
            <a:fld id="{48A87A34-81AB-432B-8DAE-1953F412C126}" type="datetimeFigureOut">
              <a:rPr lang="en-US" smtClean="0"/>
              <a:pPr/>
              <a:t>11/8/2023</a:t>
            </a:fld>
            <a:endParaRPr lang="en-US" dirty="0"/>
          </a:p>
        </p:txBody>
      </p:sp>
      <p:sp>
        <p:nvSpPr>
          <p:cNvPr id="4" name="Footer Placeholder 3">
            <a:extLst>
              <a:ext uri="{FF2B5EF4-FFF2-40B4-BE49-F238E27FC236}">
                <a16:creationId xmlns:a16="http://schemas.microsoft.com/office/drawing/2014/main" id="{045C1F62-73EE-B5C8-73B3-AFA3032377E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C7777CB-D992-769C-7B0A-DC2DA4C83B64}"/>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099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A43197-320A-2733-A4C1-C35ED4D987B1}"/>
              </a:ext>
            </a:extLst>
          </p:cNvPr>
          <p:cNvSpPr>
            <a:spLocks noGrp="1"/>
          </p:cNvSpPr>
          <p:nvPr>
            <p:ph type="dt" sz="half" idx="10"/>
          </p:nvPr>
        </p:nvSpPr>
        <p:spPr/>
        <p:txBody>
          <a:bodyPr/>
          <a:lstStyle/>
          <a:p>
            <a:fld id="{48A87A34-81AB-432B-8DAE-1953F412C126}" type="datetimeFigureOut">
              <a:rPr lang="en-US" smtClean="0"/>
              <a:pPr/>
              <a:t>11/8/2023</a:t>
            </a:fld>
            <a:endParaRPr lang="en-US" dirty="0"/>
          </a:p>
        </p:txBody>
      </p:sp>
      <p:sp>
        <p:nvSpPr>
          <p:cNvPr id="3" name="Footer Placeholder 2">
            <a:extLst>
              <a:ext uri="{FF2B5EF4-FFF2-40B4-BE49-F238E27FC236}">
                <a16:creationId xmlns:a16="http://schemas.microsoft.com/office/drawing/2014/main" id="{5744912E-F686-5BA2-23B1-E7913716A03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F0DDEFE-3CAE-64C7-BA30-0FE465E3612A}"/>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04783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574DF-12ED-550A-5556-25B870171F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43338F-C4D9-FAC1-8E15-E877E3DD0E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000A5E-44E6-E398-4EA2-F430E2781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1EC485-1336-386C-D341-187CB7BE5835}"/>
              </a:ext>
            </a:extLst>
          </p:cNvPr>
          <p:cNvSpPr>
            <a:spLocks noGrp="1"/>
          </p:cNvSpPr>
          <p:nvPr>
            <p:ph type="dt" sz="half" idx="10"/>
          </p:nvPr>
        </p:nvSpPr>
        <p:spPr/>
        <p:txBody>
          <a:bodyPr/>
          <a:lstStyle/>
          <a:p>
            <a:fld id="{48A87A34-81AB-432B-8DAE-1953F412C126}" type="datetimeFigureOut">
              <a:rPr lang="en-US" smtClean="0"/>
              <a:pPr/>
              <a:t>11/8/2023</a:t>
            </a:fld>
            <a:endParaRPr lang="en-US" dirty="0"/>
          </a:p>
        </p:txBody>
      </p:sp>
      <p:sp>
        <p:nvSpPr>
          <p:cNvPr id="6" name="Footer Placeholder 5">
            <a:extLst>
              <a:ext uri="{FF2B5EF4-FFF2-40B4-BE49-F238E27FC236}">
                <a16:creationId xmlns:a16="http://schemas.microsoft.com/office/drawing/2014/main" id="{858E72CE-890C-8BAE-A8E6-1877ABF92F0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06E6A34-C6A0-8A81-59CA-FB5BFCBC083F}"/>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89677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B32A-5A65-3F09-765C-92904C9A56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E06A51-9D42-71A2-D215-2F9495B10B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4BF41-FBFD-BA11-EF6A-1251B59EFD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199ACC-5E26-4AFD-2F4F-ECADCB733A85}"/>
              </a:ext>
            </a:extLst>
          </p:cNvPr>
          <p:cNvSpPr>
            <a:spLocks noGrp="1"/>
          </p:cNvSpPr>
          <p:nvPr>
            <p:ph type="dt" sz="half" idx="10"/>
          </p:nvPr>
        </p:nvSpPr>
        <p:spPr/>
        <p:txBody>
          <a:bodyPr/>
          <a:lstStyle/>
          <a:p>
            <a:fld id="{48A87A34-81AB-432B-8DAE-1953F412C126}" type="datetimeFigureOut">
              <a:rPr lang="en-US" smtClean="0"/>
              <a:pPr/>
              <a:t>11/8/2023</a:t>
            </a:fld>
            <a:endParaRPr lang="en-US" dirty="0"/>
          </a:p>
        </p:txBody>
      </p:sp>
      <p:sp>
        <p:nvSpPr>
          <p:cNvPr id="6" name="Footer Placeholder 5">
            <a:extLst>
              <a:ext uri="{FF2B5EF4-FFF2-40B4-BE49-F238E27FC236}">
                <a16:creationId xmlns:a16="http://schemas.microsoft.com/office/drawing/2014/main" id="{E26B494E-7FE4-C164-B2A6-BDC5AB377B6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4AC848D-80D2-D5DE-FE4C-94D5F161C8A2}"/>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0400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9DD2C5-708E-EB47-7BB8-313E8C9C44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75C1BA-EFB2-EE24-ECA6-59CFC7FAF0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412948-5AFA-B356-2B61-89422B8507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11/8/2023</a:t>
            </a:fld>
            <a:endParaRPr lang="en-US" dirty="0"/>
          </a:p>
        </p:txBody>
      </p:sp>
      <p:sp>
        <p:nvSpPr>
          <p:cNvPr id="5" name="Footer Placeholder 4">
            <a:extLst>
              <a:ext uri="{FF2B5EF4-FFF2-40B4-BE49-F238E27FC236}">
                <a16:creationId xmlns:a16="http://schemas.microsoft.com/office/drawing/2014/main" id="{DFFCD8A5-F970-915A-76E5-940BB85936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B3A3502-5E7B-8C7A-1A06-8DA0C628E5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0400471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javatpoint.com/spi-protocol" TargetMode="External"/><Relationship Id="rId7" Type="http://schemas.openxmlformats.org/officeDocument/2006/relationships/hyperlink" Target="https://ieeexplore.ieee.org/document/9250981" TargetMode="External"/><Relationship Id="rId2" Type="http://schemas.openxmlformats.org/officeDocument/2006/relationships/hyperlink" Target="https://www.techtarget.com/whatis/definition/serial-peripheral-interfaceSPI" TargetMode="External"/><Relationship Id="rId1" Type="http://schemas.openxmlformats.org/officeDocument/2006/relationships/slideLayout" Target="../slideLayouts/slideLayout2.xml"/><Relationship Id="rId6" Type="http://schemas.openxmlformats.org/officeDocument/2006/relationships/hyperlink" Target="https://www.xilinx.com/products/boards-and-kits/1-8dyf-11.html" TargetMode="External"/><Relationship Id="rId5" Type="http://schemas.openxmlformats.org/officeDocument/2006/relationships/hyperlink" Target="https://learn.sparkfun.com/tutorials/serial-peripheral-interface-spi/all" TargetMode="External"/><Relationship Id="rId4" Type="http://schemas.openxmlformats.org/officeDocument/2006/relationships/hyperlink" Target="https://www.analog.com/en/analog-dialogue/articles/introduction-to-spiinterface.ht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7E21E-010A-2888-BC8A-33792E99A5F6}"/>
              </a:ext>
            </a:extLst>
          </p:cNvPr>
          <p:cNvSpPr>
            <a:spLocks noGrp="1"/>
          </p:cNvSpPr>
          <p:nvPr>
            <p:ph type="ctrTitle"/>
          </p:nvPr>
        </p:nvSpPr>
        <p:spPr>
          <a:xfrm>
            <a:off x="1951968" y="159752"/>
            <a:ext cx="8566484" cy="1082842"/>
          </a:xfrm>
        </p:spPr>
        <p:txBody>
          <a:bodyPr>
            <a:normAutofit fontScale="90000"/>
          </a:bodyPr>
          <a:lstStyle/>
          <a:p>
            <a:r>
              <a:rPr lang="en-IN" sz="4000" b="1" dirty="0">
                <a:effectLst/>
                <a:latin typeface="Calibri" panose="020F0502020204030204" pitchFamily="34" charset="0"/>
                <a:ea typeface="Calibri" panose="020F0502020204030204" pitchFamily="34" charset="0"/>
                <a:cs typeface="Times New Roman" panose="02020603050405020304" pitchFamily="18" charset="0"/>
              </a:rPr>
              <a:t>SPI CONTROLLER IMPLEMENTATION</a:t>
            </a:r>
            <a:br>
              <a:rPr lang="en-IN" sz="4000" b="1" dirty="0">
                <a:latin typeface="Calibri" panose="020F0502020204030204" pitchFamily="34" charset="0"/>
                <a:ea typeface="Calibri" panose="020F0502020204030204" pitchFamily="34" charset="0"/>
                <a:cs typeface="Times New Roman" panose="02020603050405020304" pitchFamily="18" charset="0"/>
              </a:rPr>
            </a:br>
            <a:r>
              <a:rPr lang="en-IN" sz="4000" b="1" dirty="0">
                <a:effectLst/>
                <a:latin typeface="Calibri" panose="020F0502020204030204" pitchFamily="34" charset="0"/>
                <a:ea typeface="Calibri" panose="020F0502020204030204" pitchFamily="34" charset="0"/>
                <a:cs typeface="Times New Roman" panose="02020603050405020304" pitchFamily="18" charset="0"/>
              </a:rPr>
              <a:t>USING  ZEDBOARD</a:t>
            </a:r>
            <a:endParaRPr lang="en-US" sz="4000" dirty="0"/>
          </a:p>
        </p:txBody>
      </p:sp>
      <p:sp>
        <p:nvSpPr>
          <p:cNvPr id="3" name="Subtitle 2">
            <a:extLst>
              <a:ext uri="{FF2B5EF4-FFF2-40B4-BE49-F238E27FC236}">
                <a16:creationId xmlns:a16="http://schemas.microsoft.com/office/drawing/2014/main" id="{E2AA1F43-9816-6E57-59EE-5D5AC5185556}"/>
              </a:ext>
            </a:extLst>
          </p:cNvPr>
          <p:cNvSpPr>
            <a:spLocks noGrp="1"/>
          </p:cNvSpPr>
          <p:nvPr>
            <p:ph type="subTitle" idx="1"/>
          </p:nvPr>
        </p:nvSpPr>
        <p:spPr>
          <a:xfrm>
            <a:off x="1155701" y="1179094"/>
            <a:ext cx="10163610" cy="5678906"/>
          </a:xfrm>
        </p:spPr>
        <p:txBody>
          <a:bodyPr>
            <a:normAutofit fontScale="55000" lnSpcReduction="20000"/>
          </a:bodyPr>
          <a:lstStyle/>
          <a:p>
            <a:pPr marL="6350" marR="349250" algn="ctr">
              <a:lnSpc>
                <a:spcPct val="103000"/>
              </a:lnSpc>
              <a:spcBef>
                <a:spcPts val="0"/>
              </a:spcBef>
              <a:spcAft>
                <a:spcPts val="205"/>
              </a:spcAft>
            </a:pPr>
            <a:endParaRPr lang="en-IN" sz="25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6350" marR="349250" algn="ctr">
              <a:lnSpc>
                <a:spcPct val="103000"/>
              </a:lnSpc>
              <a:spcBef>
                <a:spcPts val="0"/>
              </a:spcBef>
              <a:spcAft>
                <a:spcPts val="205"/>
              </a:spcAft>
            </a:pPr>
            <a:r>
              <a:rPr lang="en-IN" sz="2900" b="1" kern="100" dirty="0">
                <a:effectLst/>
                <a:latin typeface="Calibri" panose="020F0502020204030204" pitchFamily="34" charset="0"/>
                <a:ea typeface="Calibri" panose="020F0502020204030204" pitchFamily="34" charset="0"/>
                <a:cs typeface="Times New Roman" panose="02020603050405020304" pitchFamily="18" charset="0"/>
              </a:rPr>
              <a:t>BACHELOR OF TECHNOLOGY </a:t>
            </a:r>
            <a:endParaRPr lang="en-US" sz="2900" kern="100" dirty="0">
              <a:effectLst/>
              <a:latin typeface="Calibri" panose="020F0502020204030204" pitchFamily="34" charset="0"/>
              <a:ea typeface="Calibri" panose="020F0502020204030204" pitchFamily="34" charset="0"/>
              <a:cs typeface="Times New Roman" panose="02020603050405020304" pitchFamily="18" charset="0"/>
            </a:endParaRPr>
          </a:p>
          <a:p>
            <a:pPr marL="6350" marR="346710" algn="ctr">
              <a:lnSpc>
                <a:spcPct val="107000"/>
              </a:lnSpc>
              <a:spcBef>
                <a:spcPts val="0"/>
              </a:spcBef>
              <a:spcAft>
                <a:spcPts val="1450"/>
              </a:spcAft>
            </a:pPr>
            <a:r>
              <a:rPr lang="en-IN" sz="2500" b="1" kern="100" dirty="0">
                <a:latin typeface="Calibri" panose="020F0502020204030204" pitchFamily="34" charset="0"/>
                <a:ea typeface="Calibri" panose="020F0502020204030204" pitchFamily="34" charset="0"/>
                <a:cs typeface="Times New Roman" panose="02020603050405020304" pitchFamily="18" charset="0"/>
              </a:rPr>
              <a:t>IN</a:t>
            </a:r>
            <a:endParaRPr lang="en-US" sz="2500" kern="100" dirty="0">
              <a:effectLst/>
              <a:latin typeface="Calibri" panose="020F0502020204030204" pitchFamily="34" charset="0"/>
              <a:ea typeface="Calibri" panose="020F0502020204030204" pitchFamily="34" charset="0"/>
              <a:cs typeface="Times New Roman" panose="02020603050405020304" pitchFamily="18" charset="0"/>
            </a:endParaRPr>
          </a:p>
          <a:p>
            <a:pPr marL="6350" marR="76200" indent="-6350" algn="ctr">
              <a:lnSpc>
                <a:spcPct val="103000"/>
              </a:lnSpc>
              <a:spcBef>
                <a:spcPts val="0"/>
              </a:spcBef>
              <a:spcAft>
                <a:spcPts val="345"/>
              </a:spcAft>
            </a:pPr>
            <a:r>
              <a:rPr lang="en-IN" sz="2500" b="1" kern="100" dirty="0">
                <a:solidFill>
                  <a:srgbClr val="000000"/>
                </a:solidFill>
                <a:effectLst/>
                <a:latin typeface="Times New Roman" panose="02020603050405020304" pitchFamily="18" charset="0"/>
                <a:ea typeface="Times New Roman" panose="02020603050405020304" pitchFamily="18" charset="0"/>
              </a:rPr>
              <a:t>ELECTRONICS AND COMMUNICATION ENGINEERING </a:t>
            </a:r>
          </a:p>
          <a:p>
            <a:pPr marL="6350" marR="76200" indent="-6350" algn="ctr">
              <a:lnSpc>
                <a:spcPct val="103000"/>
              </a:lnSpc>
              <a:spcBef>
                <a:spcPts val="0"/>
              </a:spcBef>
              <a:spcAft>
                <a:spcPts val="345"/>
              </a:spcAft>
            </a:pPr>
            <a:endParaRPr lang="en-US" sz="25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349250" indent="0">
              <a:lnSpc>
                <a:spcPct val="107000"/>
              </a:lnSpc>
              <a:spcBef>
                <a:spcPts val="0"/>
              </a:spcBef>
              <a:spcAft>
                <a:spcPts val="0"/>
              </a:spcAft>
            </a:pPr>
            <a:r>
              <a:rPr lang="en-IN" sz="2500" b="1" kern="100" dirty="0">
                <a:solidFill>
                  <a:srgbClr val="000000"/>
                </a:solidFill>
                <a:effectLst/>
                <a:latin typeface="Times New Roman" panose="02020603050405020304" pitchFamily="18" charset="0"/>
                <a:ea typeface="Times New Roman" panose="02020603050405020304" pitchFamily="18" charset="0"/>
              </a:rPr>
              <a:t>     DEENBANDHU CHHOTU RAM UNIVERSITY OF </a:t>
            </a:r>
            <a:r>
              <a:rPr lang="en-IN" sz="2500" b="1" kern="100" dirty="0">
                <a:effectLst/>
                <a:latin typeface="Times New Roman" pitchFamily="18" charset="0"/>
                <a:ea typeface="Calibri" panose="020F0502020204030204" pitchFamily="34" charset="0"/>
                <a:cs typeface="Times New Roman" pitchFamily="18" charset="0"/>
              </a:rPr>
              <a:t>SCIENCE AND TECHNOLOGY, MURTHAL, SONEPAT </a:t>
            </a:r>
            <a:endParaRPr lang="en-US" sz="2500" kern="100" dirty="0">
              <a:effectLst/>
              <a:latin typeface="Times New Roman" pitchFamily="18" charset="0"/>
              <a:ea typeface="Calibri" panose="020F0502020204030204" pitchFamily="34" charset="0"/>
              <a:cs typeface="Times New Roman" pitchFamily="18" charset="0"/>
            </a:endParaRPr>
          </a:p>
          <a:p>
            <a:pPr marL="6350" marR="346075" algn="ctr">
              <a:lnSpc>
                <a:spcPct val="107000"/>
              </a:lnSpc>
              <a:spcBef>
                <a:spcPts val="0"/>
              </a:spcBef>
              <a:spcAft>
                <a:spcPts val="1450"/>
              </a:spcAft>
            </a:pPr>
            <a:endParaRPr lang="en-US" sz="2500" kern="100" dirty="0">
              <a:effectLst/>
              <a:latin typeface="Calibri" panose="020F0502020204030204" pitchFamily="34" charset="0"/>
              <a:ea typeface="Calibri" panose="020F0502020204030204" pitchFamily="34" charset="0"/>
              <a:cs typeface="Times New Roman" panose="02020603050405020304" pitchFamily="18" charset="0"/>
            </a:endParaRPr>
          </a:p>
          <a:p>
            <a:pPr marL="6350" marR="346075" algn="ctr">
              <a:lnSpc>
                <a:spcPct val="103000"/>
              </a:lnSpc>
              <a:spcBef>
                <a:spcPts val="0"/>
              </a:spcBef>
              <a:spcAft>
                <a:spcPts val="75"/>
              </a:spcAft>
            </a:pPr>
            <a:endParaRPr lang="en-IN" sz="3300" b="1" kern="100" dirty="0">
              <a:latin typeface="Calibri" panose="020F0502020204030204" pitchFamily="34" charset="0"/>
              <a:ea typeface="Calibri" panose="020F0502020204030204" pitchFamily="34" charset="0"/>
              <a:cs typeface="Times New Roman" panose="02020603050405020304" pitchFamily="18" charset="0"/>
            </a:endParaRPr>
          </a:p>
          <a:p>
            <a:pPr marL="6350" marR="346075" algn="ctr">
              <a:lnSpc>
                <a:spcPct val="103000"/>
              </a:lnSpc>
              <a:spcBef>
                <a:spcPts val="0"/>
              </a:spcBef>
              <a:spcAft>
                <a:spcPts val="75"/>
              </a:spcAft>
            </a:pPr>
            <a:endParaRPr lang="en-IN" sz="3300" b="1" kern="100" dirty="0">
              <a:latin typeface="Calibri" panose="020F0502020204030204" pitchFamily="34" charset="0"/>
              <a:ea typeface="Calibri" panose="020F0502020204030204" pitchFamily="34" charset="0"/>
              <a:cs typeface="Times New Roman" panose="02020603050405020304" pitchFamily="18" charset="0"/>
            </a:endParaRPr>
          </a:p>
          <a:p>
            <a:pPr marL="6350" marR="346075" algn="ctr">
              <a:lnSpc>
                <a:spcPct val="103000"/>
              </a:lnSpc>
              <a:spcBef>
                <a:spcPts val="0"/>
              </a:spcBef>
              <a:spcAft>
                <a:spcPts val="75"/>
              </a:spcAft>
            </a:pPr>
            <a:endParaRPr lang="en-IN" sz="3300" b="1" kern="100" dirty="0">
              <a:latin typeface="Calibri" panose="020F0502020204030204" pitchFamily="34" charset="0"/>
              <a:ea typeface="Calibri" panose="020F0502020204030204" pitchFamily="34" charset="0"/>
              <a:cs typeface="Times New Roman" panose="02020603050405020304" pitchFamily="18" charset="0"/>
            </a:endParaRPr>
          </a:p>
          <a:p>
            <a:pPr marL="6350" marR="346075" algn="ctr">
              <a:lnSpc>
                <a:spcPct val="103000"/>
              </a:lnSpc>
              <a:spcBef>
                <a:spcPts val="0"/>
              </a:spcBef>
              <a:spcAft>
                <a:spcPts val="75"/>
              </a:spcAft>
            </a:pPr>
            <a:endParaRPr lang="en-IN" sz="3300" b="1" kern="100" dirty="0">
              <a:latin typeface="Calibri" panose="020F0502020204030204" pitchFamily="34" charset="0"/>
              <a:ea typeface="Calibri" panose="020F0502020204030204" pitchFamily="34" charset="0"/>
              <a:cs typeface="Times New Roman" panose="02020603050405020304" pitchFamily="18" charset="0"/>
            </a:endParaRPr>
          </a:p>
          <a:p>
            <a:pPr marL="6350" marR="346075" algn="ctr">
              <a:lnSpc>
                <a:spcPct val="103000"/>
              </a:lnSpc>
              <a:spcBef>
                <a:spcPts val="0"/>
              </a:spcBef>
              <a:spcAft>
                <a:spcPts val="75"/>
              </a:spcAft>
            </a:pPr>
            <a:endParaRPr lang="en-IN" sz="3300" b="1" kern="100" dirty="0">
              <a:latin typeface="Calibri" panose="020F0502020204030204" pitchFamily="34" charset="0"/>
              <a:ea typeface="Calibri" panose="020F0502020204030204" pitchFamily="34" charset="0"/>
              <a:cs typeface="Times New Roman" panose="02020603050405020304" pitchFamily="18" charset="0"/>
            </a:endParaRPr>
          </a:p>
          <a:p>
            <a:pPr marL="6350" marR="346075" algn="ctr">
              <a:lnSpc>
                <a:spcPct val="103000"/>
              </a:lnSpc>
              <a:spcBef>
                <a:spcPts val="0"/>
              </a:spcBef>
              <a:spcAft>
                <a:spcPts val="75"/>
              </a:spcAft>
            </a:pPr>
            <a:endParaRPr lang="en-IN" sz="3300" b="1" kern="100" dirty="0">
              <a:latin typeface="Calibri" panose="020F0502020204030204" pitchFamily="34" charset="0"/>
              <a:ea typeface="Calibri" panose="020F0502020204030204" pitchFamily="34" charset="0"/>
              <a:cs typeface="Times New Roman" panose="02020603050405020304" pitchFamily="18" charset="0"/>
            </a:endParaRPr>
          </a:p>
          <a:p>
            <a:pPr marL="6350" marR="346075" algn="ctr">
              <a:lnSpc>
                <a:spcPct val="103000"/>
              </a:lnSpc>
              <a:spcBef>
                <a:spcPts val="0"/>
              </a:spcBef>
              <a:spcAft>
                <a:spcPts val="75"/>
              </a:spcAft>
            </a:pPr>
            <a:r>
              <a:rPr lang="en-IN" sz="3300" b="1" kern="100" dirty="0">
                <a:latin typeface="Calibri" panose="020F0502020204030204" pitchFamily="34" charset="0"/>
                <a:ea typeface="Calibri" panose="020F0502020204030204" pitchFamily="34" charset="0"/>
                <a:cs typeface="Times New Roman" panose="02020603050405020304" pitchFamily="18" charset="0"/>
              </a:rPr>
              <a:t>ARUN</a:t>
            </a:r>
            <a:r>
              <a:rPr lang="en-IN" sz="3300" b="1" kern="100" dirty="0">
                <a:effectLst/>
                <a:latin typeface="Calibri" panose="020F0502020204030204" pitchFamily="34" charset="0"/>
                <a:ea typeface="Calibri" panose="020F0502020204030204" pitchFamily="34" charset="0"/>
                <a:cs typeface="Times New Roman" panose="02020603050405020304" pitchFamily="18" charset="0"/>
              </a:rPr>
              <a:t> (21001003903) </a:t>
            </a:r>
            <a:endParaRPr lang="en-US" sz="33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6350" marR="346075" algn="ctr">
              <a:lnSpc>
                <a:spcPct val="103000"/>
              </a:lnSpc>
              <a:spcBef>
                <a:spcPts val="0"/>
              </a:spcBef>
              <a:spcAft>
                <a:spcPts val="75"/>
              </a:spcAft>
            </a:pPr>
            <a:r>
              <a:rPr lang="en-IN" sz="3300" b="1" kern="100" dirty="0">
                <a:latin typeface="Calibri" panose="020F0502020204030204" pitchFamily="34" charset="0"/>
                <a:ea typeface="Calibri" panose="020F0502020204030204" pitchFamily="34" charset="0"/>
                <a:cs typeface="Times New Roman" panose="02020603050405020304" pitchFamily="18" charset="0"/>
              </a:rPr>
              <a:t>SONU</a:t>
            </a:r>
            <a:r>
              <a:rPr lang="en-IN" sz="3300" b="1" kern="100" dirty="0">
                <a:effectLst/>
                <a:latin typeface="Calibri" panose="020F0502020204030204" pitchFamily="34" charset="0"/>
                <a:ea typeface="Calibri" panose="020F0502020204030204" pitchFamily="34" charset="0"/>
                <a:cs typeface="Times New Roman" panose="02020603050405020304" pitchFamily="18" charset="0"/>
              </a:rPr>
              <a:t> (210010039</a:t>
            </a:r>
            <a:r>
              <a:rPr lang="en-IN" sz="3300" b="1" kern="100" dirty="0">
                <a:latin typeface="Calibri" panose="020F0502020204030204" pitchFamily="34" charset="0"/>
                <a:ea typeface="Calibri" panose="020F0502020204030204" pitchFamily="34" charset="0"/>
                <a:cs typeface="Times New Roman" panose="02020603050405020304" pitchFamily="18" charset="0"/>
              </a:rPr>
              <a:t>10</a:t>
            </a:r>
            <a:r>
              <a:rPr lang="en-IN" sz="33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33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6350" marR="346075" algn="ctr">
              <a:lnSpc>
                <a:spcPct val="103000"/>
              </a:lnSpc>
              <a:spcBef>
                <a:spcPts val="0"/>
              </a:spcBef>
              <a:spcAft>
                <a:spcPts val="75"/>
              </a:spcAft>
            </a:pPr>
            <a:r>
              <a:rPr lang="en-IN" sz="3300" b="1" kern="100" dirty="0">
                <a:latin typeface="Calibri" panose="020F0502020204030204" pitchFamily="34" charset="0"/>
                <a:ea typeface="Calibri" panose="020F0502020204030204" pitchFamily="34" charset="0"/>
                <a:cs typeface="Times New Roman" panose="02020603050405020304" pitchFamily="18" charset="0"/>
              </a:rPr>
              <a:t>YUKTI</a:t>
            </a:r>
            <a:r>
              <a:rPr lang="en-IN" sz="3300" b="1" kern="100" dirty="0">
                <a:effectLst/>
                <a:latin typeface="Calibri" panose="020F0502020204030204" pitchFamily="34" charset="0"/>
                <a:ea typeface="Calibri" panose="020F0502020204030204" pitchFamily="34" charset="0"/>
                <a:cs typeface="Times New Roman" panose="02020603050405020304" pitchFamily="18" charset="0"/>
              </a:rPr>
              <a:t> (21001003912)</a:t>
            </a:r>
          </a:p>
          <a:p>
            <a:pPr marL="6350" marR="346075" algn="ctr">
              <a:lnSpc>
                <a:spcPct val="103000"/>
              </a:lnSpc>
              <a:spcBef>
                <a:spcPts val="0"/>
              </a:spcBef>
              <a:spcAft>
                <a:spcPts val="75"/>
              </a:spcAft>
            </a:pPr>
            <a:r>
              <a:rPr lang="en-IN" sz="3300" b="1" kern="100" dirty="0">
                <a:latin typeface="Calibri" panose="020F0502020204030204" pitchFamily="34" charset="0"/>
                <a:ea typeface="Calibri" panose="020F0502020204030204" pitchFamily="34" charset="0"/>
                <a:cs typeface="Times New Roman" panose="02020603050405020304" pitchFamily="18" charset="0"/>
              </a:rPr>
              <a:t>SUJEET</a:t>
            </a:r>
            <a:r>
              <a:rPr lang="en-IN" sz="3300" b="1" kern="100" dirty="0">
                <a:effectLst/>
                <a:latin typeface="Calibri" panose="020F0502020204030204" pitchFamily="34" charset="0"/>
                <a:ea typeface="Calibri" panose="020F0502020204030204" pitchFamily="34" charset="0"/>
                <a:cs typeface="Times New Roman" panose="02020603050405020304" pitchFamily="18" charset="0"/>
              </a:rPr>
              <a:t>(20001002054) </a:t>
            </a:r>
            <a:endParaRPr lang="en-US" sz="33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308610" algn="ctr">
              <a:lnSpc>
                <a:spcPct val="107000"/>
              </a:lnSpc>
              <a:spcBef>
                <a:spcPts val="0"/>
              </a:spcBef>
              <a:spcAft>
                <a:spcPts val="275"/>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346710" algn="ctr">
              <a:lnSpc>
                <a:spcPct val="107000"/>
              </a:lnSpc>
              <a:spcBef>
                <a:spcPts val="0"/>
              </a:spcBef>
              <a:spcAft>
                <a:spcPts val="465"/>
              </a:spcAft>
            </a:pPr>
            <a:r>
              <a:rPr lang="en-IN" sz="2500" b="1" kern="100" dirty="0">
                <a:effectLst/>
                <a:latin typeface="Calibri" panose="020F0502020204030204" pitchFamily="34" charset="0"/>
                <a:ea typeface="Calibri" panose="020F0502020204030204" pitchFamily="34" charset="0"/>
                <a:cs typeface="Times New Roman" panose="02020603050405020304" pitchFamily="18" charset="0"/>
              </a:rPr>
              <a:t>Under the Supervision of </a:t>
            </a:r>
          </a:p>
          <a:p>
            <a:pPr marL="0" marR="346710" algn="ctr">
              <a:lnSpc>
                <a:spcPct val="107000"/>
              </a:lnSpc>
              <a:spcBef>
                <a:spcPts val="0"/>
              </a:spcBef>
              <a:spcAft>
                <a:spcPts val="465"/>
              </a:spcAft>
            </a:pPr>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6350" marR="349250" indent="-6350" algn="ctr">
              <a:lnSpc>
                <a:spcPct val="103000"/>
              </a:lnSpc>
              <a:spcBef>
                <a:spcPts val="0"/>
              </a:spcBef>
              <a:spcAft>
                <a:spcPts val="415"/>
              </a:spcAft>
            </a:pPr>
            <a:r>
              <a:rPr lang="en-IN" sz="3300" b="1" kern="100" dirty="0">
                <a:solidFill>
                  <a:srgbClr val="000000"/>
                </a:solidFill>
                <a:effectLst/>
                <a:latin typeface="Times New Roman" panose="02020603050405020304" pitchFamily="18" charset="0"/>
                <a:ea typeface="Times New Roman" panose="02020603050405020304" pitchFamily="18" charset="0"/>
              </a:rPr>
              <a:t>DR. VIKAS NEHRA </a:t>
            </a:r>
            <a:endParaRPr lang="en-US" sz="3300" b="1" kern="100" dirty="0">
              <a:solidFill>
                <a:srgbClr val="000000"/>
              </a:solidFill>
              <a:effectLst/>
              <a:latin typeface="Times New Roman" panose="02020603050405020304" pitchFamily="18" charset="0"/>
              <a:ea typeface="Times New Roman" panose="02020603050405020304" pitchFamily="18" charset="0"/>
            </a:endParaRPr>
          </a:p>
          <a:p>
            <a:pPr marL="6350" marR="344805" algn="ctr">
              <a:lnSpc>
                <a:spcPct val="107000"/>
              </a:lnSpc>
              <a:spcBef>
                <a:spcPts val="0"/>
              </a:spcBef>
              <a:spcAft>
                <a:spcPts val="615"/>
              </a:spcAft>
            </a:pPr>
            <a:r>
              <a:rPr lang="en-IN" sz="3300" b="1" kern="100" dirty="0">
                <a:effectLst/>
                <a:latin typeface="Calibri" panose="020F0502020204030204" pitchFamily="34" charset="0"/>
                <a:ea typeface="Calibri" panose="020F0502020204030204" pitchFamily="34" charset="0"/>
                <a:cs typeface="Times New Roman" panose="02020603050405020304" pitchFamily="18" charset="0"/>
              </a:rPr>
              <a:t>(Assistant Professor, ECED, DCRUST, Murthal) </a:t>
            </a:r>
            <a:endParaRPr lang="en-US" sz="33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951E53C2-4E7F-8532-0D80-540CDEAC57D3}"/>
              </a:ext>
            </a:extLst>
          </p:cNvPr>
          <p:cNvPicPr>
            <a:picLocks noChangeAspect="1"/>
          </p:cNvPicPr>
          <p:nvPr/>
        </p:nvPicPr>
        <p:blipFill>
          <a:blip r:embed="rId2"/>
          <a:stretch>
            <a:fillRect/>
          </a:stretch>
        </p:blipFill>
        <p:spPr>
          <a:xfrm>
            <a:off x="5251680" y="2830251"/>
            <a:ext cx="1688640" cy="1392840"/>
          </a:xfrm>
          <a:prstGeom prst="rect">
            <a:avLst/>
          </a:prstGeom>
        </p:spPr>
      </p:pic>
    </p:spTree>
    <p:extLst>
      <p:ext uri="{BB962C8B-B14F-4D97-AF65-F5344CB8AC3E}">
        <p14:creationId xmlns:p14="http://schemas.microsoft.com/office/powerpoint/2010/main" val="1141178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A6951-4C61-388C-3531-35691F0AAA1B}"/>
              </a:ext>
            </a:extLst>
          </p:cNvPr>
          <p:cNvSpPr>
            <a:spLocks noGrp="1"/>
          </p:cNvSpPr>
          <p:nvPr>
            <p:ph type="title"/>
          </p:nvPr>
        </p:nvSpPr>
        <p:spPr>
          <a:xfrm>
            <a:off x="838200" y="107951"/>
            <a:ext cx="10515600" cy="1163638"/>
          </a:xfrm>
        </p:spPr>
        <p:txBody>
          <a:bodyPr>
            <a:normAutofit/>
          </a:bodyPr>
          <a:lstStyle/>
          <a:p>
            <a:pPr marL="571500" indent="-571500" algn="ctr">
              <a:buFont typeface="Wingdings" panose="05000000000000000000" pitchFamily="2" charset="2"/>
              <a:buChar char="v"/>
            </a:pPr>
            <a:r>
              <a:rPr lang="en-US" sz="4000" b="1" dirty="0">
                <a:latin typeface="Times New Roman" pitchFamily="18" charset="0"/>
                <a:cs typeface="Times New Roman" pitchFamily="18" charset="0"/>
              </a:rPr>
              <a:t>PLAN OF EXECUTION</a:t>
            </a:r>
          </a:p>
        </p:txBody>
      </p:sp>
      <p:pic>
        <p:nvPicPr>
          <p:cNvPr id="6" name="Content Placeholder 5" descr="image.jpg"/>
          <p:cNvPicPr>
            <a:picLocks noGrp="1" noChangeAspect="1"/>
          </p:cNvPicPr>
          <p:nvPr>
            <p:ph idx="1"/>
          </p:nvPr>
        </p:nvPicPr>
        <p:blipFill>
          <a:blip r:embed="rId2"/>
          <a:srcRect l="6655" t="4876" r="4319" b="9566"/>
          <a:stretch>
            <a:fillRect/>
          </a:stretch>
        </p:blipFill>
        <p:spPr>
          <a:xfrm>
            <a:off x="1731108" y="1344802"/>
            <a:ext cx="8729784" cy="4571904"/>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4FDAFA87-7E15-AB3C-FEF0-FCC90FCC1AB7}"/>
              </a:ext>
            </a:extLst>
          </p:cNvPr>
          <p:cNvSpPr txBox="1"/>
          <p:nvPr/>
        </p:nvSpPr>
        <p:spPr>
          <a:xfrm>
            <a:off x="5647765" y="5916706"/>
            <a:ext cx="1331260" cy="369332"/>
          </a:xfrm>
          <a:prstGeom prst="rect">
            <a:avLst/>
          </a:prstGeom>
          <a:noFill/>
        </p:spPr>
        <p:txBody>
          <a:bodyPr wrap="square" rtlCol="0">
            <a:spAutoFit/>
          </a:bodyPr>
          <a:lstStyle/>
          <a:p>
            <a:r>
              <a:rPr lang="en-US" b="1" i="1" dirty="0"/>
              <a:t>Figure 1.4</a:t>
            </a:r>
          </a:p>
        </p:txBody>
      </p:sp>
    </p:spTree>
    <p:extLst>
      <p:ext uri="{BB962C8B-B14F-4D97-AF65-F5344CB8AC3E}">
        <p14:creationId xmlns:p14="http://schemas.microsoft.com/office/powerpoint/2010/main" val="1644743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46A3-B2CC-1F46-B986-EF0E9E9FBCE7}"/>
              </a:ext>
            </a:extLst>
          </p:cNvPr>
          <p:cNvSpPr>
            <a:spLocks noGrp="1"/>
          </p:cNvSpPr>
          <p:nvPr>
            <p:ph type="title"/>
          </p:nvPr>
        </p:nvSpPr>
        <p:spPr>
          <a:xfrm>
            <a:off x="1564139" y="0"/>
            <a:ext cx="9061447" cy="1066799"/>
          </a:xfrm>
        </p:spPr>
        <p:txBody>
          <a:bodyPr>
            <a:normAutofit/>
          </a:bodyPr>
          <a:lstStyle/>
          <a:p>
            <a:pPr marL="571500" indent="-571500" algn="ctr">
              <a:buFont typeface="Wingdings" panose="05000000000000000000" pitchFamily="2" charset="2"/>
              <a:buChar char="v"/>
            </a:pPr>
            <a:r>
              <a:rPr lang="en-IN" sz="4000" b="1" dirty="0">
                <a:latin typeface="Cambria Math" panose="02040503050406030204" pitchFamily="18" charset="0"/>
                <a:ea typeface="Cambria Math" panose="02040503050406030204" pitchFamily="18" charset="0"/>
                <a:cs typeface="Times New Roman" pitchFamily="18" charset="0"/>
              </a:rPr>
              <a:t>APPLICATIONS</a:t>
            </a:r>
            <a:r>
              <a:rPr lang="en-IN" sz="4000" b="1" dirty="0">
                <a:latin typeface="Times New Roman" pitchFamily="18" charset="0"/>
                <a:cs typeface="Times New Roman" pitchFamily="18" charset="0"/>
              </a:rPr>
              <a:t> </a:t>
            </a:r>
          </a:p>
        </p:txBody>
      </p:sp>
      <p:sp>
        <p:nvSpPr>
          <p:cNvPr id="3" name="Content Placeholder 2">
            <a:extLst>
              <a:ext uri="{FF2B5EF4-FFF2-40B4-BE49-F238E27FC236}">
                <a16:creationId xmlns:a16="http://schemas.microsoft.com/office/drawing/2014/main" id="{0EAF1FE9-86FA-F2B7-CCD4-9C059F2160AE}"/>
              </a:ext>
            </a:extLst>
          </p:cNvPr>
          <p:cNvSpPr>
            <a:spLocks noGrp="1"/>
          </p:cNvSpPr>
          <p:nvPr>
            <p:ph idx="1"/>
          </p:nvPr>
        </p:nvSpPr>
        <p:spPr>
          <a:xfrm>
            <a:off x="1566414" y="932788"/>
            <a:ext cx="9567751" cy="5285131"/>
          </a:xfrm>
        </p:spPr>
        <p:txBody>
          <a:bodyPr>
            <a:normAutofit lnSpcReduction="10000"/>
          </a:bodyPr>
          <a:lstStyle/>
          <a:p>
            <a:pPr algn="just">
              <a:lnSpc>
                <a:spcPct val="150000"/>
              </a:lnSpc>
              <a:buFont typeface="Wingdings" panose="05000000000000000000" pitchFamily="2" charset="2"/>
              <a:buChar char="ü"/>
            </a:pPr>
            <a:r>
              <a:rPr lang="en-IN" sz="2400" dirty="0"/>
              <a:t>Sensor Interfacing / communication system.</a:t>
            </a:r>
          </a:p>
          <a:p>
            <a:pPr algn="just">
              <a:lnSpc>
                <a:spcPct val="150000"/>
              </a:lnSpc>
              <a:buFont typeface="Wingdings" panose="05000000000000000000" pitchFamily="2" charset="2"/>
              <a:buChar char="ü"/>
            </a:pPr>
            <a:r>
              <a:rPr lang="en-IN" sz="2400" dirty="0"/>
              <a:t>Memory Devices </a:t>
            </a:r>
          </a:p>
          <a:p>
            <a:pPr algn="just">
              <a:lnSpc>
                <a:spcPct val="150000"/>
              </a:lnSpc>
              <a:buFont typeface="Wingdings" panose="05000000000000000000" pitchFamily="2" charset="2"/>
              <a:buChar char="ü"/>
            </a:pPr>
            <a:r>
              <a:rPr lang="en-IN" sz="2400" dirty="0"/>
              <a:t>Display Modules</a:t>
            </a:r>
          </a:p>
          <a:p>
            <a:pPr algn="just">
              <a:lnSpc>
                <a:spcPct val="150000"/>
              </a:lnSpc>
              <a:buFont typeface="Wingdings" panose="05000000000000000000" pitchFamily="2" charset="2"/>
              <a:buChar char="ü"/>
            </a:pPr>
            <a:r>
              <a:rPr lang="en-IN" sz="2400" dirty="0"/>
              <a:t>Wireless Communication Module</a:t>
            </a:r>
          </a:p>
          <a:p>
            <a:pPr algn="just">
              <a:lnSpc>
                <a:spcPct val="150000"/>
              </a:lnSpc>
              <a:buFont typeface="Wingdings" panose="05000000000000000000" pitchFamily="2" charset="2"/>
              <a:buChar char="ü"/>
            </a:pPr>
            <a:r>
              <a:rPr lang="en-IN" sz="2400" dirty="0"/>
              <a:t>Motor Control</a:t>
            </a:r>
          </a:p>
          <a:p>
            <a:pPr algn="just">
              <a:lnSpc>
                <a:spcPct val="150000"/>
              </a:lnSpc>
              <a:buFont typeface="Wingdings" panose="05000000000000000000" pitchFamily="2" charset="2"/>
              <a:buChar char="ü"/>
            </a:pPr>
            <a:r>
              <a:rPr lang="en-IN" sz="2400" dirty="0"/>
              <a:t>Analog to Digital Converters(ADCs)</a:t>
            </a:r>
          </a:p>
          <a:p>
            <a:pPr algn="just">
              <a:lnSpc>
                <a:spcPct val="150000"/>
              </a:lnSpc>
              <a:buFont typeface="Wingdings" panose="05000000000000000000" pitchFamily="2" charset="2"/>
              <a:buChar char="ü"/>
            </a:pPr>
            <a:r>
              <a:rPr lang="en-IN" sz="2400" dirty="0"/>
              <a:t>Digital to Analog Converters(DACs)</a:t>
            </a:r>
          </a:p>
          <a:p>
            <a:pPr algn="just">
              <a:lnSpc>
                <a:spcPct val="150000"/>
              </a:lnSpc>
              <a:buFont typeface="Wingdings" panose="05000000000000000000" pitchFamily="2" charset="2"/>
              <a:buChar char="ü"/>
            </a:pPr>
            <a:r>
              <a:rPr lang="en-IN" sz="2400" dirty="0"/>
              <a:t>Security Systems </a:t>
            </a:r>
          </a:p>
        </p:txBody>
      </p:sp>
    </p:spTree>
    <p:extLst>
      <p:ext uri="{BB962C8B-B14F-4D97-AF65-F5344CB8AC3E}">
        <p14:creationId xmlns:p14="http://schemas.microsoft.com/office/powerpoint/2010/main" val="1055337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533FF-CEF6-6727-167C-EFAFED0EC181}"/>
              </a:ext>
            </a:extLst>
          </p:cNvPr>
          <p:cNvSpPr>
            <a:spLocks noGrp="1"/>
          </p:cNvSpPr>
          <p:nvPr>
            <p:ph type="title"/>
          </p:nvPr>
        </p:nvSpPr>
        <p:spPr>
          <a:xfrm>
            <a:off x="3549184" y="571500"/>
            <a:ext cx="4257675" cy="806450"/>
          </a:xfrm>
        </p:spPr>
        <p:txBody>
          <a:bodyPr>
            <a:normAutofit/>
          </a:bodyPr>
          <a:lstStyle/>
          <a:p>
            <a:pPr marL="571500" indent="-571500" algn="ctr">
              <a:buFont typeface="Wingdings" panose="05000000000000000000" pitchFamily="2" charset="2"/>
              <a:buChar char="v"/>
            </a:pPr>
            <a:r>
              <a:rPr lang="en-US" sz="4000" b="1" dirty="0">
                <a:latin typeface="Cambria Math" panose="02040503050406030204" pitchFamily="18" charset="0"/>
                <a:ea typeface="Cambria Math" panose="02040503050406030204" pitchFamily="18" charset="0"/>
              </a:rPr>
              <a:t>REFERENCES</a:t>
            </a:r>
          </a:p>
        </p:txBody>
      </p:sp>
      <p:sp>
        <p:nvSpPr>
          <p:cNvPr id="3" name="Content Placeholder 2">
            <a:extLst>
              <a:ext uri="{FF2B5EF4-FFF2-40B4-BE49-F238E27FC236}">
                <a16:creationId xmlns:a16="http://schemas.microsoft.com/office/drawing/2014/main" id="{0C3D49B5-4E15-82E3-23CF-191AD8325794}"/>
              </a:ext>
            </a:extLst>
          </p:cNvPr>
          <p:cNvSpPr>
            <a:spLocks noGrp="1"/>
          </p:cNvSpPr>
          <p:nvPr>
            <p:ph idx="1"/>
          </p:nvPr>
        </p:nvSpPr>
        <p:spPr>
          <a:xfrm>
            <a:off x="838200" y="1396206"/>
            <a:ext cx="10515600" cy="4890294"/>
          </a:xfrm>
        </p:spPr>
        <p:txBody>
          <a:bodyPr/>
          <a:lstStyle/>
          <a:p>
            <a:pPr>
              <a:lnSpc>
                <a:spcPct val="150000"/>
              </a:lnSpc>
              <a:buFont typeface="Wingdings" panose="05000000000000000000" pitchFamily="2" charset="2"/>
              <a:buChar char="Ø"/>
            </a:pPr>
            <a:r>
              <a:rPr lang="en-US" sz="2400" dirty="0">
                <a:hlinkClick r:id="rId2"/>
              </a:rPr>
              <a:t>https://www.techtarget.com/whatis/definition/serial-peripheral-interfaceSPI</a:t>
            </a:r>
            <a:r>
              <a:rPr lang="en-US" sz="2400" dirty="0"/>
              <a:t> . “ </a:t>
            </a:r>
          </a:p>
          <a:p>
            <a:pPr>
              <a:lnSpc>
                <a:spcPct val="150000"/>
              </a:lnSpc>
              <a:buFont typeface="Wingdings" panose="05000000000000000000" pitchFamily="2" charset="2"/>
              <a:buChar char="Ø"/>
            </a:pPr>
            <a:r>
              <a:rPr lang="en-US" sz="2400" dirty="0"/>
              <a:t> </a:t>
            </a:r>
            <a:r>
              <a:rPr lang="en-US" sz="2400" dirty="0">
                <a:hlinkClick r:id="rId3"/>
              </a:rPr>
              <a:t>https://www.javatpoint.com/spi-protocol</a:t>
            </a:r>
            <a:endParaRPr lang="en-US" sz="2400" dirty="0"/>
          </a:p>
          <a:p>
            <a:pPr>
              <a:lnSpc>
                <a:spcPct val="150000"/>
              </a:lnSpc>
              <a:buFont typeface="Wingdings" panose="05000000000000000000" pitchFamily="2" charset="2"/>
              <a:buChar char="Ø"/>
            </a:pPr>
            <a:r>
              <a:rPr lang="en-US" sz="2400" dirty="0"/>
              <a:t> </a:t>
            </a:r>
            <a:r>
              <a:rPr lang="en-US" sz="2400" dirty="0">
                <a:hlinkClick r:id="rId4"/>
              </a:rPr>
              <a:t>https://www.analog.com/en/analog-dialogue/articles/introduction-to-spiinterface.html</a:t>
            </a:r>
            <a:r>
              <a:rPr lang="en-US" sz="2400" dirty="0"/>
              <a:t>.</a:t>
            </a:r>
          </a:p>
          <a:p>
            <a:pPr>
              <a:lnSpc>
                <a:spcPct val="150000"/>
              </a:lnSpc>
              <a:buFont typeface="Wingdings" panose="05000000000000000000" pitchFamily="2" charset="2"/>
              <a:buChar char="Ø"/>
            </a:pPr>
            <a:r>
              <a:rPr lang="en-US" sz="2400" dirty="0">
                <a:hlinkClick r:id="rId5"/>
              </a:rPr>
              <a:t>https://learn.sparkfun.com/tutorials/serial-peripheral-interface-spi/all</a:t>
            </a:r>
            <a:r>
              <a:rPr lang="en-US" sz="2400" dirty="0"/>
              <a:t>.</a:t>
            </a:r>
          </a:p>
          <a:p>
            <a:pPr>
              <a:lnSpc>
                <a:spcPct val="150000"/>
              </a:lnSpc>
              <a:buFont typeface="Wingdings" panose="05000000000000000000" pitchFamily="2" charset="2"/>
              <a:buChar char="Ø"/>
            </a:pPr>
            <a:r>
              <a:rPr lang="en-US" sz="2400" dirty="0"/>
              <a:t> </a:t>
            </a:r>
            <a:r>
              <a:rPr lang="en-US" sz="2400" dirty="0">
                <a:hlinkClick r:id="rId6"/>
              </a:rPr>
              <a:t>https://www.xilinx.com/products/boards-and-kits/1-8dyf-11.html</a:t>
            </a:r>
            <a:endParaRPr lang="en-US" sz="2400" dirty="0"/>
          </a:p>
          <a:p>
            <a:pPr>
              <a:lnSpc>
                <a:spcPct val="150000"/>
              </a:lnSpc>
              <a:buFont typeface="Wingdings" panose="05000000000000000000" pitchFamily="2" charset="2"/>
              <a:buChar char="Ø"/>
            </a:pPr>
            <a:r>
              <a:rPr lang="en-US" sz="2400" dirty="0"/>
              <a:t> </a:t>
            </a:r>
            <a:r>
              <a:rPr lang="en-US" sz="2400" dirty="0">
                <a:hlinkClick r:id="rId7"/>
              </a:rPr>
              <a:t>https://ieeexplore.ieee.org/document/9250981</a:t>
            </a:r>
            <a:endParaRPr lang="en-US" sz="2400" dirty="0"/>
          </a:p>
          <a:p>
            <a:pPr marL="0" indent="0">
              <a:buNone/>
            </a:pPr>
            <a:endParaRPr lang="en-US" dirty="0"/>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569355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786F3-08BC-0059-C3C3-093C996DB3E4}"/>
              </a:ext>
            </a:extLst>
          </p:cNvPr>
          <p:cNvSpPr>
            <a:spLocks noGrp="1"/>
          </p:cNvSpPr>
          <p:nvPr>
            <p:ph type="title"/>
          </p:nvPr>
        </p:nvSpPr>
        <p:spPr>
          <a:xfrm>
            <a:off x="4191279" y="299243"/>
            <a:ext cx="3500437" cy="763588"/>
          </a:xfrm>
        </p:spPr>
        <p:txBody>
          <a:bodyPr>
            <a:noAutofit/>
          </a:bodyPr>
          <a:lstStyle/>
          <a:p>
            <a:pPr marL="571500" indent="-571500" algn="ctr">
              <a:buFont typeface="Wingdings" panose="05000000000000000000" pitchFamily="2" charset="2"/>
              <a:buChar char="v"/>
            </a:pPr>
            <a:r>
              <a:rPr lang="en-US" sz="4000" b="1" dirty="0">
                <a:latin typeface="Cambria Math" panose="02040503050406030204" pitchFamily="18" charset="0"/>
                <a:ea typeface="Cambria Math" panose="02040503050406030204" pitchFamily="18" charset="0"/>
              </a:rPr>
              <a:t>WORKDONE</a:t>
            </a:r>
          </a:p>
        </p:txBody>
      </p:sp>
      <p:sp>
        <p:nvSpPr>
          <p:cNvPr id="3" name="Content Placeholder 2">
            <a:extLst>
              <a:ext uri="{FF2B5EF4-FFF2-40B4-BE49-F238E27FC236}">
                <a16:creationId xmlns:a16="http://schemas.microsoft.com/office/drawing/2014/main" id="{451B8B19-66E1-DCEB-3F1E-67AB5B91A9DA}"/>
              </a:ext>
            </a:extLst>
          </p:cNvPr>
          <p:cNvSpPr>
            <a:spLocks noGrp="1"/>
          </p:cNvSpPr>
          <p:nvPr>
            <p:ph idx="1"/>
          </p:nvPr>
        </p:nvSpPr>
        <p:spPr>
          <a:xfrm>
            <a:off x="838200" y="1062831"/>
            <a:ext cx="10515600" cy="923132"/>
          </a:xfrm>
        </p:spPr>
        <p:txBody>
          <a:bodyPr>
            <a:normAutofit/>
          </a:bodyPr>
          <a:lstStyle/>
          <a:p>
            <a:r>
              <a:rPr lang="en-US" dirty="0"/>
              <a:t>There are certain steps involved for implementing the S.P.I. Controller for data communication :-</a:t>
            </a:r>
          </a:p>
          <a:p>
            <a:pPr marL="0" indent="0">
              <a:buNone/>
            </a:pPr>
            <a:endParaRPr lang="en-US" dirty="0"/>
          </a:p>
        </p:txBody>
      </p:sp>
      <p:pic>
        <p:nvPicPr>
          <p:cNvPr id="5" name="Picture 4">
            <a:extLst>
              <a:ext uri="{FF2B5EF4-FFF2-40B4-BE49-F238E27FC236}">
                <a16:creationId xmlns:a16="http://schemas.microsoft.com/office/drawing/2014/main" id="{AD5DBF5B-F800-37F8-11F1-3B74136AC90A}"/>
              </a:ext>
            </a:extLst>
          </p:cNvPr>
          <p:cNvPicPr>
            <a:picLocks noChangeAspect="1"/>
          </p:cNvPicPr>
          <p:nvPr/>
        </p:nvPicPr>
        <p:blipFill rotWithShape="1">
          <a:blip r:embed="rId2"/>
          <a:srcRect l="6952" t="6332" r="7619" b="5241"/>
          <a:stretch/>
        </p:blipFill>
        <p:spPr>
          <a:xfrm>
            <a:off x="3196492" y="1826419"/>
            <a:ext cx="5206696" cy="5031581"/>
          </a:xfrm>
          <a:prstGeom prst="rect">
            <a:avLst/>
          </a:prstGeom>
        </p:spPr>
      </p:pic>
    </p:spTree>
    <p:extLst>
      <p:ext uri="{BB962C8B-B14F-4D97-AF65-F5344CB8AC3E}">
        <p14:creationId xmlns:p14="http://schemas.microsoft.com/office/powerpoint/2010/main" val="4210622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D19A0-F236-F598-1AE8-10EBBE226920}"/>
              </a:ext>
            </a:extLst>
          </p:cNvPr>
          <p:cNvSpPr>
            <a:spLocks noGrp="1"/>
          </p:cNvSpPr>
          <p:nvPr>
            <p:ph type="title"/>
          </p:nvPr>
        </p:nvSpPr>
        <p:spPr>
          <a:xfrm>
            <a:off x="4167187" y="312714"/>
            <a:ext cx="3857625" cy="777875"/>
          </a:xfrm>
        </p:spPr>
        <p:txBody>
          <a:bodyPr>
            <a:normAutofit/>
          </a:bodyPr>
          <a:lstStyle/>
          <a:p>
            <a:pPr marL="571500" indent="-571500" algn="ctr">
              <a:buFont typeface="Wingdings" panose="05000000000000000000" pitchFamily="2" charset="2"/>
              <a:buChar char="v"/>
            </a:pPr>
            <a:r>
              <a:rPr lang="en-US" sz="4000" b="1" dirty="0">
                <a:latin typeface="Cambria Math" panose="02040503050406030204" pitchFamily="18" charset="0"/>
                <a:ea typeface="Cambria Math" panose="02040503050406030204" pitchFamily="18" charset="0"/>
              </a:rPr>
              <a:t>SIMULATION</a:t>
            </a:r>
          </a:p>
        </p:txBody>
      </p:sp>
      <p:sp>
        <p:nvSpPr>
          <p:cNvPr id="3" name="Content Placeholder 2">
            <a:extLst>
              <a:ext uri="{FF2B5EF4-FFF2-40B4-BE49-F238E27FC236}">
                <a16:creationId xmlns:a16="http://schemas.microsoft.com/office/drawing/2014/main" id="{213FFB61-73AE-D157-E546-479683D93334}"/>
              </a:ext>
            </a:extLst>
          </p:cNvPr>
          <p:cNvSpPr>
            <a:spLocks noGrp="1"/>
          </p:cNvSpPr>
          <p:nvPr>
            <p:ph idx="1"/>
          </p:nvPr>
        </p:nvSpPr>
        <p:spPr>
          <a:xfrm>
            <a:off x="709613" y="1253331"/>
            <a:ext cx="10515600" cy="4351338"/>
          </a:xfrm>
        </p:spPr>
        <p:txBody>
          <a:bodyPr/>
          <a:lstStyle/>
          <a:p>
            <a:r>
              <a:rPr lang="en-US" sz="2400" dirty="0"/>
              <a:t>The simulation is done using XILINX VIVADO software. The diagram of simulation at each step is given below according to FSM diagram :-</a:t>
            </a:r>
          </a:p>
          <a:p>
            <a:pPr marL="0" indent="0">
              <a:buNone/>
            </a:pPr>
            <a:endParaRPr lang="en-US" dirty="0"/>
          </a:p>
        </p:txBody>
      </p:sp>
      <p:sp>
        <p:nvSpPr>
          <p:cNvPr id="6" name="TextBox 5">
            <a:extLst>
              <a:ext uri="{FF2B5EF4-FFF2-40B4-BE49-F238E27FC236}">
                <a16:creationId xmlns:a16="http://schemas.microsoft.com/office/drawing/2014/main" id="{1365F88D-690A-4C20-CEC3-E1A6390974E4}"/>
              </a:ext>
            </a:extLst>
          </p:cNvPr>
          <p:cNvSpPr txBox="1"/>
          <p:nvPr/>
        </p:nvSpPr>
        <p:spPr>
          <a:xfrm>
            <a:off x="5616780" y="5889812"/>
            <a:ext cx="1195108" cy="369332"/>
          </a:xfrm>
          <a:prstGeom prst="rect">
            <a:avLst/>
          </a:prstGeom>
          <a:noFill/>
        </p:spPr>
        <p:txBody>
          <a:bodyPr wrap="square" rtlCol="0">
            <a:spAutoFit/>
          </a:bodyPr>
          <a:lstStyle/>
          <a:p>
            <a:r>
              <a:rPr lang="en-US" b="1" i="1" dirty="0"/>
              <a:t>Figure 1.5</a:t>
            </a:r>
          </a:p>
        </p:txBody>
      </p:sp>
      <p:pic>
        <p:nvPicPr>
          <p:cNvPr id="7" name="Picture 6">
            <a:extLst>
              <a:ext uri="{FF2B5EF4-FFF2-40B4-BE49-F238E27FC236}">
                <a16:creationId xmlns:a16="http://schemas.microsoft.com/office/drawing/2014/main" id="{8DCF1180-E89A-D224-A66E-0382DB9B4E23}"/>
              </a:ext>
            </a:extLst>
          </p:cNvPr>
          <p:cNvPicPr>
            <a:picLocks noChangeAspect="1"/>
          </p:cNvPicPr>
          <p:nvPr/>
        </p:nvPicPr>
        <p:blipFill>
          <a:blip r:embed="rId2"/>
          <a:stretch>
            <a:fillRect/>
          </a:stretch>
        </p:blipFill>
        <p:spPr>
          <a:xfrm>
            <a:off x="3185541" y="2035190"/>
            <a:ext cx="6057586" cy="3894963"/>
          </a:xfrm>
          <a:prstGeom prst="rect">
            <a:avLst/>
          </a:prstGeom>
        </p:spPr>
      </p:pic>
    </p:spTree>
    <p:extLst>
      <p:ext uri="{BB962C8B-B14F-4D97-AF65-F5344CB8AC3E}">
        <p14:creationId xmlns:p14="http://schemas.microsoft.com/office/powerpoint/2010/main" val="1262269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9AB06-4285-ADFE-173B-875608DBB070}"/>
              </a:ext>
            </a:extLst>
          </p:cNvPr>
          <p:cNvSpPr>
            <a:spLocks noGrp="1"/>
          </p:cNvSpPr>
          <p:nvPr>
            <p:ph type="title"/>
          </p:nvPr>
        </p:nvSpPr>
        <p:spPr>
          <a:xfrm>
            <a:off x="3174178" y="532953"/>
            <a:ext cx="5454651" cy="577850"/>
          </a:xfrm>
        </p:spPr>
        <p:txBody>
          <a:bodyPr>
            <a:noAutofit/>
          </a:bodyPr>
          <a:lstStyle/>
          <a:p>
            <a:pPr marL="571500" indent="-571500" algn="ctr">
              <a:buFont typeface="Wingdings" panose="05000000000000000000" pitchFamily="2" charset="2"/>
              <a:buChar char="v"/>
            </a:pPr>
            <a:r>
              <a:rPr lang="en-US" sz="4000" b="1" dirty="0">
                <a:latin typeface="Cambria Math" panose="02040503050406030204" pitchFamily="18" charset="0"/>
                <a:ea typeface="Cambria Math" panose="02040503050406030204" pitchFamily="18" charset="0"/>
              </a:rPr>
              <a:t>SIMULATION STEPS</a:t>
            </a:r>
          </a:p>
        </p:txBody>
      </p:sp>
      <p:sp>
        <p:nvSpPr>
          <p:cNvPr id="6" name="TextBox 5">
            <a:extLst>
              <a:ext uri="{FF2B5EF4-FFF2-40B4-BE49-F238E27FC236}">
                <a16:creationId xmlns:a16="http://schemas.microsoft.com/office/drawing/2014/main" id="{01932ABF-8245-C911-F8F6-37A9C1327E7F}"/>
              </a:ext>
            </a:extLst>
          </p:cNvPr>
          <p:cNvSpPr txBox="1"/>
          <p:nvPr/>
        </p:nvSpPr>
        <p:spPr>
          <a:xfrm>
            <a:off x="244886" y="1606219"/>
            <a:ext cx="4940300" cy="5021055"/>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b="1" dirty="0">
                <a:solidFill>
                  <a:srgbClr val="7030A0"/>
                </a:solidFill>
              </a:rPr>
              <a:t>INPUT :-</a:t>
            </a:r>
          </a:p>
          <a:p>
            <a:pPr marL="342900" indent="-342900">
              <a:lnSpc>
                <a:spcPct val="150000"/>
              </a:lnSpc>
              <a:buFont typeface="Wingdings" panose="05000000000000000000" pitchFamily="2" charset="2"/>
              <a:buChar char="Ø"/>
            </a:pPr>
            <a:r>
              <a:rPr lang="en-US" sz="2400" dirty="0"/>
              <a:t>Initially </a:t>
            </a:r>
            <a:r>
              <a:rPr lang="en-US" sz="2400" dirty="0">
                <a:solidFill>
                  <a:srgbClr val="7030A0"/>
                </a:solidFill>
              </a:rPr>
              <a:t>clock=0 i.e. 100 MHZ </a:t>
            </a:r>
            <a:r>
              <a:rPr lang="en-US" sz="2400" dirty="0"/>
              <a:t>,</a:t>
            </a:r>
            <a:r>
              <a:rPr lang="en-US" sz="2400" dirty="0" err="1">
                <a:solidFill>
                  <a:srgbClr val="7030A0"/>
                </a:solidFill>
              </a:rPr>
              <a:t>spi_clock</a:t>
            </a:r>
            <a:r>
              <a:rPr lang="en-US" sz="2400" dirty="0">
                <a:solidFill>
                  <a:srgbClr val="7030A0"/>
                </a:solidFill>
              </a:rPr>
              <a:t>=1 i.e.10 MHZ</a:t>
            </a:r>
          </a:p>
          <a:p>
            <a:pPr marL="342900" indent="-342900">
              <a:lnSpc>
                <a:spcPct val="150000"/>
              </a:lnSpc>
              <a:buFont typeface="Wingdings" panose="05000000000000000000" pitchFamily="2" charset="2"/>
              <a:buChar char="Ø"/>
            </a:pPr>
            <a:r>
              <a:rPr lang="en-US" sz="2400" dirty="0"/>
              <a:t>Counter starts incrementing up to four bit after that it starts toggling as data is transmitted to next state during negative edge clock for 100 ns time as per the required data sheet according to </a:t>
            </a:r>
            <a:r>
              <a:rPr lang="en-US" sz="2400" dirty="0" err="1"/>
              <a:t>spi_clock</a:t>
            </a:r>
            <a:r>
              <a:rPr lang="en-US" sz="2400" dirty="0"/>
              <a:t>.</a:t>
            </a:r>
          </a:p>
        </p:txBody>
      </p:sp>
      <p:sp>
        <p:nvSpPr>
          <p:cNvPr id="7" name="TextBox 6">
            <a:extLst>
              <a:ext uri="{FF2B5EF4-FFF2-40B4-BE49-F238E27FC236}">
                <a16:creationId xmlns:a16="http://schemas.microsoft.com/office/drawing/2014/main" id="{7C78389A-5EF4-CFE3-C6FB-C4D3CB7ACD33}"/>
              </a:ext>
            </a:extLst>
          </p:cNvPr>
          <p:cNvSpPr txBox="1"/>
          <p:nvPr/>
        </p:nvSpPr>
        <p:spPr>
          <a:xfrm>
            <a:off x="8229600" y="6257942"/>
            <a:ext cx="1422400" cy="369332"/>
          </a:xfrm>
          <a:prstGeom prst="rect">
            <a:avLst/>
          </a:prstGeom>
          <a:noFill/>
        </p:spPr>
        <p:txBody>
          <a:bodyPr wrap="square" rtlCol="0">
            <a:spAutoFit/>
          </a:bodyPr>
          <a:lstStyle/>
          <a:p>
            <a:r>
              <a:rPr lang="en-US" b="1" i="1" dirty="0"/>
              <a:t>Figure 1.6</a:t>
            </a:r>
          </a:p>
        </p:txBody>
      </p:sp>
      <p:pic>
        <p:nvPicPr>
          <p:cNvPr id="11" name="Content Placeholder 10">
            <a:extLst>
              <a:ext uri="{FF2B5EF4-FFF2-40B4-BE49-F238E27FC236}">
                <a16:creationId xmlns:a16="http://schemas.microsoft.com/office/drawing/2014/main" id="{9CA74BD7-3CC8-BAB0-AD75-CB9667A3C457}"/>
              </a:ext>
            </a:extLst>
          </p:cNvPr>
          <p:cNvPicPr>
            <a:picLocks noGrp="1" noChangeAspect="1"/>
          </p:cNvPicPr>
          <p:nvPr>
            <p:ph idx="1"/>
          </p:nvPr>
        </p:nvPicPr>
        <p:blipFill>
          <a:blip r:embed="rId2"/>
          <a:stretch>
            <a:fillRect/>
          </a:stretch>
        </p:blipFill>
        <p:spPr>
          <a:xfrm>
            <a:off x="5013064" y="1606219"/>
            <a:ext cx="6620136" cy="4525639"/>
          </a:xfrm>
        </p:spPr>
      </p:pic>
    </p:spTree>
    <p:extLst>
      <p:ext uri="{BB962C8B-B14F-4D97-AF65-F5344CB8AC3E}">
        <p14:creationId xmlns:p14="http://schemas.microsoft.com/office/powerpoint/2010/main" val="1337422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B445C-9367-4F93-920D-3E66967D13CF}"/>
              </a:ext>
            </a:extLst>
          </p:cNvPr>
          <p:cNvSpPr>
            <a:spLocks noGrp="1"/>
          </p:cNvSpPr>
          <p:nvPr>
            <p:ph type="title"/>
          </p:nvPr>
        </p:nvSpPr>
        <p:spPr>
          <a:xfrm>
            <a:off x="1003449" y="402535"/>
            <a:ext cx="9575800" cy="536575"/>
          </a:xfrm>
        </p:spPr>
        <p:txBody>
          <a:bodyPr>
            <a:normAutofit fontScale="90000"/>
          </a:bodyPr>
          <a:lstStyle/>
          <a:p>
            <a:pPr marL="571500" indent="-571500" algn="ctr">
              <a:buFont typeface="Wingdings" panose="05000000000000000000" pitchFamily="2" charset="2"/>
              <a:buChar char="v"/>
            </a:pPr>
            <a:r>
              <a:rPr lang="en-US" b="1" dirty="0">
                <a:latin typeface="Cambria Math" panose="02040503050406030204" pitchFamily="18" charset="0"/>
                <a:ea typeface="Cambria Math" panose="02040503050406030204" pitchFamily="18" charset="0"/>
              </a:rPr>
              <a:t>SIMULATION-I</a:t>
            </a:r>
          </a:p>
        </p:txBody>
      </p:sp>
      <p:pic>
        <p:nvPicPr>
          <p:cNvPr id="5" name="Content Placeholder 4">
            <a:extLst>
              <a:ext uri="{FF2B5EF4-FFF2-40B4-BE49-F238E27FC236}">
                <a16:creationId xmlns:a16="http://schemas.microsoft.com/office/drawing/2014/main" id="{0F1C7BC6-0C77-956F-20E3-90E91C65E563}"/>
              </a:ext>
            </a:extLst>
          </p:cNvPr>
          <p:cNvPicPr>
            <a:picLocks noGrp="1" noChangeAspect="1"/>
          </p:cNvPicPr>
          <p:nvPr>
            <p:ph idx="1"/>
          </p:nvPr>
        </p:nvPicPr>
        <p:blipFill>
          <a:blip r:embed="rId2"/>
          <a:stretch>
            <a:fillRect/>
          </a:stretch>
        </p:blipFill>
        <p:spPr>
          <a:xfrm>
            <a:off x="4260027" y="1355465"/>
            <a:ext cx="7391165" cy="4563426"/>
          </a:xfrm>
        </p:spPr>
      </p:pic>
      <p:sp>
        <p:nvSpPr>
          <p:cNvPr id="6" name="TextBox 5">
            <a:extLst>
              <a:ext uri="{FF2B5EF4-FFF2-40B4-BE49-F238E27FC236}">
                <a16:creationId xmlns:a16="http://schemas.microsoft.com/office/drawing/2014/main" id="{6DCAC8C9-0418-D78E-2181-B6791B646793}"/>
              </a:ext>
            </a:extLst>
          </p:cNvPr>
          <p:cNvSpPr txBox="1"/>
          <p:nvPr/>
        </p:nvSpPr>
        <p:spPr>
          <a:xfrm>
            <a:off x="540807" y="1674674"/>
            <a:ext cx="3816039" cy="3728393"/>
          </a:xfrm>
          <a:prstGeom prst="rect">
            <a:avLst/>
          </a:prstGeom>
          <a:noFill/>
        </p:spPr>
        <p:txBody>
          <a:bodyPr wrap="square" rtlCol="0">
            <a:spAutoFit/>
          </a:bodyPr>
          <a:lstStyle/>
          <a:p>
            <a:pPr marL="342900" indent="-342900">
              <a:buFont typeface="Wingdings" panose="05000000000000000000" pitchFamily="2" charset="2"/>
              <a:buChar char="q"/>
            </a:pPr>
            <a:r>
              <a:rPr lang="en-US" sz="2400" b="1" dirty="0">
                <a:solidFill>
                  <a:srgbClr val="7030A0"/>
                </a:solidFill>
              </a:rPr>
              <a:t>INPUT :-  </a:t>
            </a:r>
          </a:p>
          <a:p>
            <a:pPr marL="285750" indent="-285750">
              <a:lnSpc>
                <a:spcPct val="150000"/>
              </a:lnSpc>
              <a:buFont typeface="Wingdings" panose="05000000000000000000" pitchFamily="2" charset="2"/>
              <a:buChar char="Ø"/>
            </a:pPr>
            <a:r>
              <a:rPr lang="en-US" sz="2400" b="1" dirty="0"/>
              <a:t>Clock =0, reset = 1,</a:t>
            </a:r>
          </a:p>
          <a:p>
            <a:pPr>
              <a:lnSpc>
                <a:spcPct val="150000"/>
              </a:lnSpc>
            </a:pPr>
            <a:r>
              <a:rPr lang="en-US" sz="2400" b="1" dirty="0"/>
              <a:t>   </a:t>
            </a:r>
            <a:r>
              <a:rPr lang="en-US" sz="2400" b="1" dirty="0" err="1"/>
              <a:t>data_in</a:t>
            </a:r>
            <a:r>
              <a:rPr lang="en-US" sz="2400" b="1" dirty="0"/>
              <a:t> = 0, </a:t>
            </a:r>
            <a:r>
              <a:rPr lang="en-US" sz="2400" b="1" dirty="0" err="1"/>
              <a:t>load_data</a:t>
            </a:r>
            <a:r>
              <a:rPr lang="en-US" sz="2400" b="1" dirty="0"/>
              <a:t>=0.</a:t>
            </a:r>
          </a:p>
          <a:p>
            <a:pPr marL="285750" indent="-285750">
              <a:lnSpc>
                <a:spcPct val="150000"/>
              </a:lnSpc>
              <a:buFont typeface="Wingdings" panose="05000000000000000000" pitchFamily="2" charset="2"/>
              <a:buChar char="Ø"/>
            </a:pPr>
            <a:r>
              <a:rPr lang="en-US" sz="2400" dirty="0"/>
              <a:t>Counter starts incrementing as well as </a:t>
            </a:r>
            <a:r>
              <a:rPr lang="en-US" sz="2400" dirty="0" err="1"/>
              <a:t>data_count</a:t>
            </a:r>
            <a:r>
              <a:rPr lang="en-US" sz="2400" dirty="0"/>
              <a:t> starts counting with respect to </a:t>
            </a:r>
            <a:r>
              <a:rPr lang="en-US" sz="2400" dirty="0" err="1"/>
              <a:t>data_in</a:t>
            </a:r>
            <a:r>
              <a:rPr lang="en-US" sz="2400" dirty="0"/>
              <a:t>.</a:t>
            </a:r>
          </a:p>
        </p:txBody>
      </p:sp>
      <p:sp>
        <p:nvSpPr>
          <p:cNvPr id="7" name="TextBox 6">
            <a:extLst>
              <a:ext uri="{FF2B5EF4-FFF2-40B4-BE49-F238E27FC236}">
                <a16:creationId xmlns:a16="http://schemas.microsoft.com/office/drawing/2014/main" id="{69E561D2-C175-80EC-43DC-89CF577B40F5}"/>
              </a:ext>
            </a:extLst>
          </p:cNvPr>
          <p:cNvSpPr txBox="1"/>
          <p:nvPr/>
        </p:nvSpPr>
        <p:spPr>
          <a:xfrm>
            <a:off x="7656411" y="5918890"/>
            <a:ext cx="1273908" cy="369332"/>
          </a:xfrm>
          <a:prstGeom prst="rect">
            <a:avLst/>
          </a:prstGeom>
          <a:noFill/>
        </p:spPr>
        <p:txBody>
          <a:bodyPr wrap="square" rtlCol="0">
            <a:spAutoFit/>
          </a:bodyPr>
          <a:lstStyle/>
          <a:p>
            <a:r>
              <a:rPr lang="en-US" b="1" i="1" dirty="0"/>
              <a:t>Figure 1.7</a:t>
            </a:r>
          </a:p>
        </p:txBody>
      </p:sp>
    </p:spTree>
    <p:extLst>
      <p:ext uri="{BB962C8B-B14F-4D97-AF65-F5344CB8AC3E}">
        <p14:creationId xmlns:p14="http://schemas.microsoft.com/office/powerpoint/2010/main" val="676305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1D3BD-298A-D189-E430-9E218F06A422}"/>
              </a:ext>
            </a:extLst>
          </p:cNvPr>
          <p:cNvSpPr>
            <a:spLocks noGrp="1"/>
          </p:cNvSpPr>
          <p:nvPr>
            <p:ph type="title"/>
          </p:nvPr>
        </p:nvSpPr>
        <p:spPr>
          <a:xfrm>
            <a:off x="3760620" y="301656"/>
            <a:ext cx="4279900" cy="790575"/>
          </a:xfrm>
        </p:spPr>
        <p:txBody>
          <a:bodyPr>
            <a:normAutofit/>
          </a:bodyPr>
          <a:lstStyle/>
          <a:p>
            <a:pPr marL="571500" indent="-571500" algn="ctr">
              <a:buFont typeface="Wingdings" panose="05000000000000000000" pitchFamily="2" charset="2"/>
              <a:buChar char="v"/>
            </a:pPr>
            <a:r>
              <a:rPr lang="en-US" sz="4000" b="1" dirty="0">
                <a:latin typeface="Cambria Math" panose="02040503050406030204" pitchFamily="18" charset="0"/>
                <a:ea typeface="Cambria Math" panose="02040503050406030204" pitchFamily="18" charset="0"/>
              </a:rPr>
              <a:t>SIMULATION - II</a:t>
            </a:r>
          </a:p>
        </p:txBody>
      </p:sp>
      <p:pic>
        <p:nvPicPr>
          <p:cNvPr id="5" name="Content Placeholder 4">
            <a:extLst>
              <a:ext uri="{FF2B5EF4-FFF2-40B4-BE49-F238E27FC236}">
                <a16:creationId xmlns:a16="http://schemas.microsoft.com/office/drawing/2014/main" id="{11B19042-2BA3-67E3-979A-4C9DF85830B3}"/>
              </a:ext>
            </a:extLst>
          </p:cNvPr>
          <p:cNvPicPr>
            <a:picLocks noGrp="1" noChangeAspect="1"/>
          </p:cNvPicPr>
          <p:nvPr>
            <p:ph idx="1"/>
          </p:nvPr>
        </p:nvPicPr>
        <p:blipFill rotWithShape="1">
          <a:blip r:embed="rId2"/>
          <a:srcRect t="15613"/>
          <a:stretch/>
        </p:blipFill>
        <p:spPr>
          <a:xfrm>
            <a:off x="5023822" y="1298064"/>
            <a:ext cx="6820348" cy="4672889"/>
          </a:xfrm>
        </p:spPr>
      </p:pic>
      <p:sp>
        <p:nvSpPr>
          <p:cNvPr id="6" name="TextBox 5">
            <a:extLst>
              <a:ext uri="{FF2B5EF4-FFF2-40B4-BE49-F238E27FC236}">
                <a16:creationId xmlns:a16="http://schemas.microsoft.com/office/drawing/2014/main" id="{F59FC87F-3812-591F-8941-FC993A17CE6C}"/>
              </a:ext>
            </a:extLst>
          </p:cNvPr>
          <p:cNvSpPr txBox="1"/>
          <p:nvPr/>
        </p:nvSpPr>
        <p:spPr>
          <a:xfrm>
            <a:off x="613335" y="1298064"/>
            <a:ext cx="4711700" cy="4467057"/>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2400" b="1" dirty="0">
                <a:solidFill>
                  <a:srgbClr val="7030A0"/>
                </a:solidFill>
              </a:rPr>
              <a:t>INPUT :-</a:t>
            </a:r>
          </a:p>
          <a:p>
            <a:pPr marL="285750" indent="-285750">
              <a:lnSpc>
                <a:spcPct val="150000"/>
              </a:lnSpc>
              <a:buFont typeface="Wingdings" panose="05000000000000000000" pitchFamily="2" charset="2"/>
              <a:buChar char="Ø"/>
            </a:pPr>
            <a:r>
              <a:rPr lang="en-US" sz="2400" dirty="0"/>
              <a:t>Reset = 0, </a:t>
            </a:r>
            <a:r>
              <a:rPr lang="en-US" sz="2400" dirty="0" err="1"/>
              <a:t>load_data</a:t>
            </a:r>
            <a:r>
              <a:rPr lang="en-US" sz="2400" dirty="0"/>
              <a:t> = 1,</a:t>
            </a:r>
          </a:p>
          <a:p>
            <a:pPr>
              <a:lnSpc>
                <a:spcPct val="150000"/>
              </a:lnSpc>
            </a:pPr>
            <a:r>
              <a:rPr lang="en-US" sz="2400" dirty="0"/>
              <a:t>    </a:t>
            </a:r>
            <a:r>
              <a:rPr lang="en-US" sz="2400" dirty="0" err="1"/>
              <a:t>data_in</a:t>
            </a:r>
            <a:r>
              <a:rPr lang="en-US" sz="2400" dirty="0"/>
              <a:t> = a5.</a:t>
            </a:r>
          </a:p>
          <a:p>
            <a:pPr marL="285750" indent="-285750">
              <a:lnSpc>
                <a:spcPct val="150000"/>
              </a:lnSpc>
              <a:buFont typeface="Wingdings" panose="05000000000000000000" pitchFamily="2" charset="2"/>
              <a:buChar char="q"/>
            </a:pPr>
            <a:r>
              <a:rPr lang="en-US" sz="2400" b="1" dirty="0">
                <a:solidFill>
                  <a:srgbClr val="7030A0"/>
                </a:solidFill>
              </a:rPr>
              <a:t>OUTPUT :-</a:t>
            </a:r>
          </a:p>
          <a:p>
            <a:pPr marL="285750" indent="-285750">
              <a:lnSpc>
                <a:spcPct val="150000"/>
              </a:lnSpc>
              <a:buFont typeface="Wingdings" panose="05000000000000000000" pitchFamily="2" charset="2"/>
              <a:buChar char="Ø"/>
            </a:pPr>
            <a:r>
              <a:rPr lang="en-US" sz="2400" dirty="0"/>
              <a:t>Data will be stored in </a:t>
            </a:r>
            <a:r>
              <a:rPr lang="en-US" sz="2400" dirty="0" err="1"/>
              <a:t>shiftReg</a:t>
            </a:r>
            <a:r>
              <a:rPr lang="en-US" sz="2400" dirty="0"/>
              <a:t>[7:0] and </a:t>
            </a:r>
            <a:r>
              <a:rPr lang="en-US" sz="2400" dirty="0" err="1"/>
              <a:t>spi_clock</a:t>
            </a:r>
            <a:r>
              <a:rPr lang="en-US" sz="2400" dirty="0"/>
              <a:t> work accordingly as well as counter also.</a:t>
            </a:r>
          </a:p>
        </p:txBody>
      </p:sp>
      <p:sp>
        <p:nvSpPr>
          <p:cNvPr id="7" name="TextBox 6">
            <a:extLst>
              <a:ext uri="{FF2B5EF4-FFF2-40B4-BE49-F238E27FC236}">
                <a16:creationId xmlns:a16="http://schemas.microsoft.com/office/drawing/2014/main" id="{2DDBAFDF-F5C3-80DE-C177-80EC4AA96E4F}"/>
              </a:ext>
            </a:extLst>
          </p:cNvPr>
          <p:cNvSpPr txBox="1"/>
          <p:nvPr/>
        </p:nvSpPr>
        <p:spPr>
          <a:xfrm>
            <a:off x="7778751" y="5970954"/>
            <a:ext cx="2647949" cy="369332"/>
          </a:xfrm>
          <a:prstGeom prst="rect">
            <a:avLst/>
          </a:prstGeom>
          <a:noFill/>
        </p:spPr>
        <p:txBody>
          <a:bodyPr wrap="square" rtlCol="0">
            <a:spAutoFit/>
          </a:bodyPr>
          <a:lstStyle/>
          <a:p>
            <a:r>
              <a:rPr lang="en-US" b="1" i="1" dirty="0"/>
              <a:t>Figure 1.8</a:t>
            </a:r>
          </a:p>
        </p:txBody>
      </p:sp>
    </p:spTree>
    <p:extLst>
      <p:ext uri="{BB962C8B-B14F-4D97-AF65-F5344CB8AC3E}">
        <p14:creationId xmlns:p14="http://schemas.microsoft.com/office/powerpoint/2010/main" val="2958850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C0C8E-7146-1314-9A35-49395B46608C}"/>
              </a:ext>
            </a:extLst>
          </p:cNvPr>
          <p:cNvSpPr>
            <a:spLocks noGrp="1"/>
          </p:cNvSpPr>
          <p:nvPr>
            <p:ph type="title"/>
          </p:nvPr>
        </p:nvSpPr>
        <p:spPr>
          <a:xfrm>
            <a:off x="3629583" y="481705"/>
            <a:ext cx="4654176" cy="638175"/>
          </a:xfrm>
        </p:spPr>
        <p:txBody>
          <a:bodyPr>
            <a:noAutofit/>
          </a:bodyPr>
          <a:lstStyle/>
          <a:p>
            <a:pPr marL="571500" indent="-571500" algn="ctr">
              <a:buFont typeface="Wingdings" panose="05000000000000000000" pitchFamily="2" charset="2"/>
              <a:buChar char="v"/>
            </a:pPr>
            <a:r>
              <a:rPr lang="en-US" sz="4000" b="1" dirty="0">
                <a:latin typeface="Cambria Math" panose="02040503050406030204" pitchFamily="18" charset="0"/>
                <a:ea typeface="Cambria Math" panose="02040503050406030204" pitchFamily="18" charset="0"/>
              </a:rPr>
              <a:t>SIMULATION -III</a:t>
            </a:r>
          </a:p>
        </p:txBody>
      </p:sp>
      <p:pic>
        <p:nvPicPr>
          <p:cNvPr id="5" name="Content Placeholder 4">
            <a:extLst>
              <a:ext uri="{FF2B5EF4-FFF2-40B4-BE49-F238E27FC236}">
                <a16:creationId xmlns:a16="http://schemas.microsoft.com/office/drawing/2014/main" id="{9AA40434-A916-8DDE-0E87-2408861B9A0F}"/>
              </a:ext>
            </a:extLst>
          </p:cNvPr>
          <p:cNvPicPr>
            <a:picLocks noGrp="1" noChangeAspect="1"/>
          </p:cNvPicPr>
          <p:nvPr>
            <p:ph idx="1"/>
          </p:nvPr>
        </p:nvPicPr>
        <p:blipFill rotWithShape="1">
          <a:blip r:embed="rId2"/>
          <a:srcRect t="14384"/>
          <a:stretch/>
        </p:blipFill>
        <p:spPr>
          <a:xfrm>
            <a:off x="4763020" y="1452282"/>
            <a:ext cx="7041478" cy="4554681"/>
          </a:xfrm>
        </p:spPr>
      </p:pic>
      <p:sp>
        <p:nvSpPr>
          <p:cNvPr id="6" name="TextBox 5">
            <a:extLst>
              <a:ext uri="{FF2B5EF4-FFF2-40B4-BE49-F238E27FC236}">
                <a16:creationId xmlns:a16="http://schemas.microsoft.com/office/drawing/2014/main" id="{C3E3FC26-F37B-B80F-18E4-339D1405C456}"/>
              </a:ext>
            </a:extLst>
          </p:cNvPr>
          <p:cNvSpPr txBox="1"/>
          <p:nvPr/>
        </p:nvSpPr>
        <p:spPr>
          <a:xfrm>
            <a:off x="406400" y="1561123"/>
            <a:ext cx="4546600" cy="2805063"/>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2400" dirty="0"/>
              <a:t>The same input is taken with respect to previous input .Here, the input data is given multiple times that should be stored in shift register.</a:t>
            </a:r>
          </a:p>
        </p:txBody>
      </p:sp>
      <p:sp>
        <p:nvSpPr>
          <p:cNvPr id="7" name="TextBox 6">
            <a:extLst>
              <a:ext uri="{FF2B5EF4-FFF2-40B4-BE49-F238E27FC236}">
                <a16:creationId xmlns:a16="http://schemas.microsoft.com/office/drawing/2014/main" id="{3356B30B-E895-896B-066C-D8E8A2D952F6}"/>
              </a:ext>
            </a:extLst>
          </p:cNvPr>
          <p:cNvSpPr txBox="1"/>
          <p:nvPr/>
        </p:nvSpPr>
        <p:spPr>
          <a:xfrm>
            <a:off x="7525411" y="6006963"/>
            <a:ext cx="2336800" cy="369332"/>
          </a:xfrm>
          <a:prstGeom prst="rect">
            <a:avLst/>
          </a:prstGeom>
          <a:noFill/>
        </p:spPr>
        <p:txBody>
          <a:bodyPr wrap="square" rtlCol="0">
            <a:spAutoFit/>
          </a:bodyPr>
          <a:lstStyle/>
          <a:p>
            <a:r>
              <a:rPr lang="en-US" b="1" i="1" dirty="0"/>
              <a:t>Figure 1.9</a:t>
            </a:r>
          </a:p>
        </p:txBody>
      </p:sp>
    </p:spTree>
    <p:extLst>
      <p:ext uri="{BB962C8B-B14F-4D97-AF65-F5344CB8AC3E}">
        <p14:creationId xmlns:p14="http://schemas.microsoft.com/office/powerpoint/2010/main" val="3779320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0658F-AA68-D17A-DF20-BBE1A604D5EC}"/>
              </a:ext>
            </a:extLst>
          </p:cNvPr>
          <p:cNvSpPr>
            <a:spLocks noGrp="1"/>
          </p:cNvSpPr>
          <p:nvPr>
            <p:ph type="title"/>
          </p:nvPr>
        </p:nvSpPr>
        <p:spPr>
          <a:xfrm>
            <a:off x="2826711" y="148364"/>
            <a:ext cx="6119950" cy="828675"/>
          </a:xfrm>
        </p:spPr>
        <p:txBody>
          <a:bodyPr>
            <a:normAutofit/>
          </a:bodyPr>
          <a:lstStyle/>
          <a:p>
            <a:pPr marL="571500" indent="-571500" algn="ctr">
              <a:buFont typeface="Wingdings" panose="05000000000000000000" pitchFamily="2" charset="2"/>
              <a:buChar char="v"/>
            </a:pPr>
            <a:r>
              <a:rPr lang="en-US" sz="4000" b="1" dirty="0">
                <a:latin typeface="Cambria Math" panose="02040503050406030204" pitchFamily="18" charset="0"/>
                <a:ea typeface="Cambria Math" panose="02040503050406030204" pitchFamily="18" charset="0"/>
              </a:rPr>
              <a:t>SIMULATION -IV</a:t>
            </a:r>
          </a:p>
        </p:txBody>
      </p:sp>
      <p:pic>
        <p:nvPicPr>
          <p:cNvPr id="5" name="Content Placeholder 4">
            <a:extLst>
              <a:ext uri="{FF2B5EF4-FFF2-40B4-BE49-F238E27FC236}">
                <a16:creationId xmlns:a16="http://schemas.microsoft.com/office/drawing/2014/main" id="{7ED654A2-2015-B5A4-B82F-302C5D07D15A}"/>
              </a:ext>
            </a:extLst>
          </p:cNvPr>
          <p:cNvPicPr>
            <a:picLocks noGrp="1" noChangeAspect="1"/>
          </p:cNvPicPr>
          <p:nvPr>
            <p:ph idx="1"/>
          </p:nvPr>
        </p:nvPicPr>
        <p:blipFill rotWithShape="1">
          <a:blip r:embed="rId2"/>
          <a:srcRect t="10056"/>
          <a:stretch/>
        </p:blipFill>
        <p:spPr>
          <a:xfrm>
            <a:off x="5955323" y="1129553"/>
            <a:ext cx="5982677" cy="4861434"/>
          </a:xfrm>
        </p:spPr>
      </p:pic>
      <p:sp>
        <p:nvSpPr>
          <p:cNvPr id="6" name="TextBox 5">
            <a:extLst>
              <a:ext uri="{FF2B5EF4-FFF2-40B4-BE49-F238E27FC236}">
                <a16:creationId xmlns:a16="http://schemas.microsoft.com/office/drawing/2014/main" id="{DB605314-8A75-1FB6-70DC-042D44BC0CC6}"/>
              </a:ext>
            </a:extLst>
          </p:cNvPr>
          <p:cNvSpPr txBox="1"/>
          <p:nvPr/>
        </p:nvSpPr>
        <p:spPr>
          <a:xfrm>
            <a:off x="142127" y="658460"/>
            <a:ext cx="5982677" cy="6313716"/>
          </a:xfrm>
          <a:prstGeom prst="rect">
            <a:avLst/>
          </a:prstGeom>
          <a:noFill/>
        </p:spPr>
        <p:txBody>
          <a:bodyPr wrap="square" rtlCol="0">
            <a:spAutoFit/>
          </a:bodyPr>
          <a:lstStyle/>
          <a:p>
            <a:pPr marL="285750" indent="-285750">
              <a:buFont typeface="Wingdings" panose="05000000000000000000" pitchFamily="2" charset="2"/>
              <a:buChar char="q"/>
            </a:pPr>
            <a:r>
              <a:rPr lang="en-US" sz="2400" b="1" dirty="0">
                <a:solidFill>
                  <a:srgbClr val="7030A0"/>
                </a:solidFill>
              </a:rPr>
              <a:t>INPUT :-</a:t>
            </a:r>
          </a:p>
          <a:p>
            <a:pPr marL="285750" indent="-285750">
              <a:buFont typeface="Wingdings" panose="05000000000000000000" pitchFamily="2" charset="2"/>
              <a:buChar char="Ø"/>
            </a:pPr>
            <a:r>
              <a:rPr lang="en-US" sz="2400" dirty="0"/>
              <a:t>Clock 0 to 1 for 10ns in each transition.</a:t>
            </a:r>
          </a:p>
          <a:p>
            <a:pPr marL="285750" indent="-285750">
              <a:lnSpc>
                <a:spcPct val="150000"/>
              </a:lnSpc>
              <a:buFont typeface="Wingdings" panose="05000000000000000000" pitchFamily="2" charset="2"/>
              <a:buChar char="Ø"/>
            </a:pPr>
            <a:r>
              <a:rPr lang="en-US" sz="2400" dirty="0"/>
              <a:t>Reset = 1, </a:t>
            </a:r>
            <a:r>
              <a:rPr lang="en-US" sz="2400" dirty="0" err="1"/>
              <a:t>data_in</a:t>
            </a:r>
            <a:r>
              <a:rPr lang="en-US" sz="2400" dirty="0"/>
              <a:t> = 0,load_data = 0.</a:t>
            </a:r>
          </a:p>
          <a:p>
            <a:pPr marL="285750" indent="-285750">
              <a:lnSpc>
                <a:spcPct val="150000"/>
              </a:lnSpc>
              <a:buFont typeface="Wingdings" panose="05000000000000000000" pitchFamily="2" charset="2"/>
              <a:buChar char="q"/>
            </a:pPr>
            <a:r>
              <a:rPr lang="en-US" sz="2400" b="1" dirty="0">
                <a:solidFill>
                  <a:srgbClr val="7030A0"/>
                </a:solidFill>
              </a:rPr>
              <a:t>OUTPUT :-</a:t>
            </a:r>
          </a:p>
          <a:p>
            <a:pPr marL="285750" indent="-285750">
              <a:lnSpc>
                <a:spcPct val="150000"/>
              </a:lnSpc>
              <a:buFont typeface="Wingdings" panose="05000000000000000000" pitchFamily="2" charset="2"/>
              <a:buChar char="Ø"/>
            </a:pPr>
            <a:r>
              <a:rPr lang="en-US" sz="2400" dirty="0" err="1"/>
              <a:t>Spi_data</a:t>
            </a:r>
            <a:r>
              <a:rPr lang="en-US" sz="2400" dirty="0"/>
              <a:t> is not obtained .ideally initialized to zero but </a:t>
            </a:r>
            <a:r>
              <a:rPr lang="en-US" sz="2400" dirty="0" err="1"/>
              <a:t>spi_clock</a:t>
            </a:r>
            <a:r>
              <a:rPr lang="en-US" sz="2400" dirty="0"/>
              <a:t> is running as data is transmitted upon </a:t>
            </a:r>
            <a:r>
              <a:rPr lang="en-US" sz="2400" dirty="0" err="1"/>
              <a:t>spi_clock</a:t>
            </a:r>
            <a:r>
              <a:rPr lang="en-US" sz="2400" dirty="0"/>
              <a:t> initially.</a:t>
            </a:r>
          </a:p>
          <a:p>
            <a:pPr marL="285750" indent="-285750">
              <a:lnSpc>
                <a:spcPct val="150000"/>
              </a:lnSpc>
              <a:buFont typeface="Wingdings" panose="05000000000000000000" pitchFamily="2" charset="2"/>
              <a:buChar char="Ø"/>
            </a:pPr>
            <a:r>
              <a:rPr lang="en-US" sz="2400" dirty="0"/>
              <a:t>To remove the </a:t>
            </a:r>
            <a:r>
              <a:rPr lang="en-US" sz="2400" dirty="0" err="1"/>
              <a:t>spi_data</a:t>
            </a:r>
            <a:r>
              <a:rPr lang="en-US" sz="2400" dirty="0"/>
              <a:t> before negedge then clock_10 which is run for 10ns during transition of clock from positive to negative. Hence clock_10 declared with some control signals.</a:t>
            </a:r>
          </a:p>
        </p:txBody>
      </p:sp>
      <p:sp>
        <p:nvSpPr>
          <p:cNvPr id="7" name="TextBox 6">
            <a:extLst>
              <a:ext uri="{FF2B5EF4-FFF2-40B4-BE49-F238E27FC236}">
                <a16:creationId xmlns:a16="http://schemas.microsoft.com/office/drawing/2014/main" id="{A9E8D3E2-B552-C5F3-5411-FB75E0129ED4}"/>
              </a:ext>
            </a:extLst>
          </p:cNvPr>
          <p:cNvSpPr txBox="1"/>
          <p:nvPr/>
        </p:nvSpPr>
        <p:spPr>
          <a:xfrm>
            <a:off x="8165611" y="5990987"/>
            <a:ext cx="1562100" cy="369332"/>
          </a:xfrm>
          <a:prstGeom prst="rect">
            <a:avLst/>
          </a:prstGeom>
          <a:noFill/>
        </p:spPr>
        <p:txBody>
          <a:bodyPr wrap="square" rtlCol="0">
            <a:spAutoFit/>
          </a:bodyPr>
          <a:lstStyle/>
          <a:p>
            <a:r>
              <a:rPr lang="en-US" b="1" i="1" dirty="0"/>
              <a:t>Figure 1.10</a:t>
            </a:r>
          </a:p>
        </p:txBody>
      </p:sp>
    </p:spTree>
    <p:extLst>
      <p:ext uri="{BB962C8B-B14F-4D97-AF65-F5344CB8AC3E}">
        <p14:creationId xmlns:p14="http://schemas.microsoft.com/office/powerpoint/2010/main" val="3174103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0FA97-0212-A2E5-A5A6-EF6D8CB053AF}"/>
              </a:ext>
            </a:extLst>
          </p:cNvPr>
          <p:cNvSpPr>
            <a:spLocks noGrp="1"/>
          </p:cNvSpPr>
          <p:nvPr>
            <p:ph type="title"/>
          </p:nvPr>
        </p:nvSpPr>
        <p:spPr>
          <a:xfrm>
            <a:off x="1491917" y="207543"/>
            <a:ext cx="8480758" cy="871957"/>
          </a:xfrm>
        </p:spPr>
        <p:txBody>
          <a:bodyPr>
            <a:normAutofit/>
          </a:bodyPr>
          <a:lstStyle/>
          <a:p>
            <a:pPr marL="571500" indent="-571500" algn="ctr">
              <a:buFont typeface="Wingdings" panose="05000000000000000000" pitchFamily="2" charset="2"/>
              <a:buChar char="v"/>
            </a:pPr>
            <a:r>
              <a:rPr lang="en-IN" sz="4000" b="1" kern="100" dirty="0">
                <a:solidFill>
                  <a:srgbClr val="000000"/>
                </a:solidFill>
                <a:effectLst/>
                <a:latin typeface="Times New Roman" panose="02020603050405020304" pitchFamily="18" charset="0"/>
                <a:ea typeface="Times New Roman" panose="02020603050405020304" pitchFamily="18" charset="0"/>
              </a:rPr>
              <a:t>INTRODUCTION </a:t>
            </a:r>
            <a:endParaRPr lang="en-US" sz="4000" dirty="0"/>
          </a:p>
        </p:txBody>
      </p:sp>
      <p:sp>
        <p:nvSpPr>
          <p:cNvPr id="3" name="Content Placeholder 2">
            <a:extLst>
              <a:ext uri="{FF2B5EF4-FFF2-40B4-BE49-F238E27FC236}">
                <a16:creationId xmlns:a16="http://schemas.microsoft.com/office/drawing/2014/main" id="{1A93BAE2-B4EA-CF12-815F-11D807A5FAF0}"/>
              </a:ext>
            </a:extLst>
          </p:cNvPr>
          <p:cNvSpPr>
            <a:spLocks noGrp="1"/>
          </p:cNvSpPr>
          <p:nvPr>
            <p:ph idx="1"/>
          </p:nvPr>
        </p:nvSpPr>
        <p:spPr>
          <a:xfrm>
            <a:off x="1479217" y="1265239"/>
            <a:ext cx="9514538" cy="5440361"/>
          </a:xfrm>
        </p:spPr>
        <p:txBody>
          <a:bodyPr>
            <a:normAutofit/>
          </a:bodyPr>
          <a:lstStyle/>
          <a:p>
            <a:pPr algn="just">
              <a:lnSpc>
                <a:spcPct val="100000"/>
              </a:lnSpc>
              <a:buFont typeface="Wingdings" panose="05000000000000000000" pitchFamily="2" charset="2"/>
              <a:buChar char="Ø"/>
            </a:pPr>
            <a:r>
              <a:rPr lang="en-US" sz="2400" dirty="0"/>
              <a:t> SPI stands for SERIAL PERIPHERAL INTERFACE CONTROLLER.</a:t>
            </a:r>
          </a:p>
          <a:p>
            <a:pPr algn="just">
              <a:lnSpc>
                <a:spcPct val="100000"/>
              </a:lnSpc>
              <a:buFont typeface="Wingdings" panose="05000000000000000000" pitchFamily="2" charset="2"/>
              <a:buChar char="Ø"/>
            </a:pPr>
            <a:r>
              <a:rPr lang="en-US" sz="2400" dirty="0"/>
              <a:t>Serial peripheral interface (SPI) is an interface commonly used in computers and embedded systems to facilitate short-distance communication between a microcontroller and one or more peripheral ICs. Multiple transmission lines or signal wires connect the SPI chips, enabling the microcontroller to exchange data with the peripherals.</a:t>
            </a:r>
          </a:p>
          <a:p>
            <a:pPr algn="just">
              <a:lnSpc>
                <a:spcPct val="100000"/>
              </a:lnSpc>
              <a:buFont typeface="Wingdings" panose="05000000000000000000" pitchFamily="2" charset="2"/>
              <a:buChar char="Ø"/>
            </a:pPr>
            <a:r>
              <a:rPr lang="en-US" sz="2400" dirty="0"/>
              <a:t> Motorola developed the SPI architecture in the 1980s to provide an interface that supports serial, synchronous and full-duplex communications:</a:t>
            </a:r>
          </a:p>
          <a:p>
            <a:pPr algn="just">
              <a:lnSpc>
                <a:spcPct val="100000"/>
              </a:lnSpc>
              <a:buFont typeface="Wingdings" panose="05000000000000000000" pitchFamily="2" charset="2"/>
              <a:buChar char="Ø"/>
            </a:pPr>
            <a:r>
              <a:rPr lang="en-US" sz="2400" dirty="0"/>
              <a:t>SPI's flexibility, speed, and relatively simple implementation make it a popular choice for various applications, such as connecting sensors, displays, memory devices, and other peripherals to microcontrollers and embedded systems.</a:t>
            </a:r>
          </a:p>
        </p:txBody>
      </p:sp>
    </p:spTree>
    <p:extLst>
      <p:ext uri="{BB962C8B-B14F-4D97-AF65-F5344CB8AC3E}">
        <p14:creationId xmlns:p14="http://schemas.microsoft.com/office/powerpoint/2010/main" val="204528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65F7F-5880-E8C3-38C3-38A9A70FC6CB}"/>
              </a:ext>
            </a:extLst>
          </p:cNvPr>
          <p:cNvSpPr>
            <a:spLocks noGrp="1"/>
          </p:cNvSpPr>
          <p:nvPr>
            <p:ph type="title"/>
          </p:nvPr>
        </p:nvSpPr>
        <p:spPr>
          <a:xfrm>
            <a:off x="3295875" y="314325"/>
            <a:ext cx="5267212" cy="600075"/>
          </a:xfrm>
        </p:spPr>
        <p:txBody>
          <a:bodyPr>
            <a:noAutofit/>
          </a:bodyPr>
          <a:lstStyle/>
          <a:p>
            <a:pPr marL="571500" indent="-571500" algn="ctr">
              <a:buFont typeface="Wingdings" panose="05000000000000000000" pitchFamily="2" charset="2"/>
              <a:buChar char="v"/>
            </a:pPr>
            <a:r>
              <a:rPr lang="en-US" sz="4000" b="1" dirty="0">
                <a:latin typeface="Cambria Math" panose="02040503050406030204" pitchFamily="18" charset="0"/>
                <a:ea typeface="Cambria Math" panose="02040503050406030204" pitchFamily="18" charset="0"/>
              </a:rPr>
              <a:t>SIMULATION -V</a:t>
            </a:r>
          </a:p>
        </p:txBody>
      </p:sp>
      <p:pic>
        <p:nvPicPr>
          <p:cNvPr id="11" name="Content Placeholder 10">
            <a:extLst>
              <a:ext uri="{FF2B5EF4-FFF2-40B4-BE49-F238E27FC236}">
                <a16:creationId xmlns:a16="http://schemas.microsoft.com/office/drawing/2014/main" id="{0BC26A56-24AF-3164-5217-8CBDB9BEEE5E}"/>
              </a:ext>
            </a:extLst>
          </p:cNvPr>
          <p:cNvPicPr>
            <a:picLocks noGrp="1" noChangeAspect="1"/>
          </p:cNvPicPr>
          <p:nvPr>
            <p:ph idx="1"/>
          </p:nvPr>
        </p:nvPicPr>
        <p:blipFill>
          <a:blip r:embed="rId2"/>
          <a:stretch>
            <a:fillRect/>
          </a:stretch>
        </p:blipFill>
        <p:spPr>
          <a:xfrm>
            <a:off x="3532543" y="1199070"/>
            <a:ext cx="8210896" cy="4744530"/>
          </a:xfrm>
        </p:spPr>
      </p:pic>
      <p:sp>
        <p:nvSpPr>
          <p:cNvPr id="12" name="TextBox 11">
            <a:extLst>
              <a:ext uri="{FF2B5EF4-FFF2-40B4-BE49-F238E27FC236}">
                <a16:creationId xmlns:a16="http://schemas.microsoft.com/office/drawing/2014/main" id="{3FF71849-92A5-028B-7B14-C671E0C69FDD}"/>
              </a:ext>
            </a:extLst>
          </p:cNvPr>
          <p:cNvSpPr txBox="1"/>
          <p:nvPr/>
        </p:nvSpPr>
        <p:spPr>
          <a:xfrm>
            <a:off x="255942" y="1030565"/>
            <a:ext cx="3276600" cy="5575052"/>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dirty="0"/>
              <a:t>The output data will be displayed on OLED by taken account of </a:t>
            </a:r>
            <a:r>
              <a:rPr lang="en-US" sz="2400" dirty="0" err="1"/>
              <a:t>spi_data</a:t>
            </a:r>
            <a:r>
              <a:rPr lang="en-US" sz="2400" dirty="0"/>
              <a:t> with respect to </a:t>
            </a:r>
            <a:r>
              <a:rPr lang="en-US" sz="2400" dirty="0" err="1"/>
              <a:t>spi_clock</a:t>
            </a:r>
            <a:r>
              <a:rPr lang="en-US" sz="2400" dirty="0"/>
              <a:t>(negative edge).</a:t>
            </a:r>
          </a:p>
          <a:p>
            <a:pPr marL="342900" indent="-342900">
              <a:lnSpc>
                <a:spcPct val="150000"/>
              </a:lnSpc>
              <a:buFont typeface="Wingdings" panose="05000000000000000000" pitchFamily="2" charset="2"/>
              <a:buChar char="q"/>
            </a:pPr>
            <a:r>
              <a:rPr lang="en-US" sz="2400" dirty="0"/>
              <a:t>CE(clock enable is required to change the states of finite state machine).</a:t>
            </a:r>
          </a:p>
        </p:txBody>
      </p:sp>
      <p:sp>
        <p:nvSpPr>
          <p:cNvPr id="13" name="TextBox 12">
            <a:extLst>
              <a:ext uri="{FF2B5EF4-FFF2-40B4-BE49-F238E27FC236}">
                <a16:creationId xmlns:a16="http://schemas.microsoft.com/office/drawing/2014/main" id="{6931DE29-5B28-5234-A97B-D24D4A69493E}"/>
              </a:ext>
            </a:extLst>
          </p:cNvPr>
          <p:cNvSpPr txBox="1"/>
          <p:nvPr/>
        </p:nvSpPr>
        <p:spPr>
          <a:xfrm>
            <a:off x="6856941" y="5969556"/>
            <a:ext cx="1562100" cy="369332"/>
          </a:xfrm>
          <a:prstGeom prst="rect">
            <a:avLst/>
          </a:prstGeom>
          <a:noFill/>
        </p:spPr>
        <p:txBody>
          <a:bodyPr wrap="square" rtlCol="0">
            <a:spAutoFit/>
          </a:bodyPr>
          <a:lstStyle/>
          <a:p>
            <a:r>
              <a:rPr lang="en-US" b="1" i="1" dirty="0"/>
              <a:t>Figure 2.</a:t>
            </a:r>
          </a:p>
        </p:txBody>
      </p:sp>
    </p:spTree>
    <p:extLst>
      <p:ext uri="{BB962C8B-B14F-4D97-AF65-F5344CB8AC3E}">
        <p14:creationId xmlns:p14="http://schemas.microsoft.com/office/powerpoint/2010/main" val="2598126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CDF1-C2AA-B49C-A249-237D633AF70D}"/>
              </a:ext>
            </a:extLst>
          </p:cNvPr>
          <p:cNvSpPr>
            <a:spLocks noGrp="1"/>
          </p:cNvSpPr>
          <p:nvPr>
            <p:ph type="title"/>
          </p:nvPr>
        </p:nvSpPr>
        <p:spPr>
          <a:xfrm>
            <a:off x="3533513" y="170741"/>
            <a:ext cx="4457700" cy="777875"/>
          </a:xfrm>
        </p:spPr>
        <p:txBody>
          <a:bodyPr>
            <a:normAutofit/>
          </a:bodyPr>
          <a:lstStyle/>
          <a:p>
            <a:pPr marL="571500" indent="-571500" algn="ctr">
              <a:buFont typeface="Wingdings" panose="05000000000000000000" pitchFamily="2" charset="2"/>
              <a:buChar char="v"/>
            </a:pPr>
            <a:r>
              <a:rPr lang="en-US" sz="4000" b="1" dirty="0">
                <a:latin typeface="Cambria Math" panose="02040503050406030204" pitchFamily="18" charset="0"/>
                <a:ea typeface="Cambria Math" panose="02040503050406030204" pitchFamily="18" charset="0"/>
              </a:rPr>
              <a:t>SIMULATION -VI</a:t>
            </a:r>
          </a:p>
        </p:txBody>
      </p:sp>
      <p:pic>
        <p:nvPicPr>
          <p:cNvPr id="9" name="Content Placeholder 8">
            <a:extLst>
              <a:ext uri="{FF2B5EF4-FFF2-40B4-BE49-F238E27FC236}">
                <a16:creationId xmlns:a16="http://schemas.microsoft.com/office/drawing/2014/main" id="{910C13AD-8AE9-2034-1A0D-29EE322AAE67}"/>
              </a:ext>
            </a:extLst>
          </p:cNvPr>
          <p:cNvPicPr>
            <a:picLocks noGrp="1" noChangeAspect="1"/>
          </p:cNvPicPr>
          <p:nvPr>
            <p:ph idx="1"/>
          </p:nvPr>
        </p:nvPicPr>
        <p:blipFill>
          <a:blip r:embed="rId2"/>
          <a:stretch>
            <a:fillRect/>
          </a:stretch>
        </p:blipFill>
        <p:spPr>
          <a:xfrm>
            <a:off x="3579457" y="1156351"/>
            <a:ext cx="8038801" cy="4607138"/>
          </a:xfrm>
        </p:spPr>
      </p:pic>
      <p:sp>
        <p:nvSpPr>
          <p:cNvPr id="10" name="TextBox 9">
            <a:extLst>
              <a:ext uri="{FF2B5EF4-FFF2-40B4-BE49-F238E27FC236}">
                <a16:creationId xmlns:a16="http://schemas.microsoft.com/office/drawing/2014/main" id="{A8F63EC2-9AF7-4662-EE19-11BF373EC0EA}"/>
              </a:ext>
            </a:extLst>
          </p:cNvPr>
          <p:cNvSpPr txBox="1"/>
          <p:nvPr/>
        </p:nvSpPr>
        <p:spPr>
          <a:xfrm>
            <a:off x="455258" y="1094511"/>
            <a:ext cx="3124200" cy="5021055"/>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2400" dirty="0"/>
              <a:t>The Output Will Be Displayed In Accordance With The </a:t>
            </a:r>
            <a:r>
              <a:rPr lang="en-US" sz="2400" dirty="0" err="1"/>
              <a:t>Spi_data</a:t>
            </a:r>
            <a:r>
              <a:rPr lang="en-US" sz="2400" dirty="0"/>
              <a:t> By Taking Consideration Of </a:t>
            </a:r>
            <a:r>
              <a:rPr lang="en-US" sz="2400" dirty="0" err="1"/>
              <a:t>Spi_clock</a:t>
            </a:r>
            <a:r>
              <a:rPr lang="en-US" sz="2400" dirty="0"/>
              <a:t> Represented Between Yellow And Blue Line.</a:t>
            </a:r>
          </a:p>
        </p:txBody>
      </p:sp>
      <p:sp>
        <p:nvSpPr>
          <p:cNvPr id="11" name="TextBox 10">
            <a:extLst>
              <a:ext uri="{FF2B5EF4-FFF2-40B4-BE49-F238E27FC236}">
                <a16:creationId xmlns:a16="http://schemas.microsoft.com/office/drawing/2014/main" id="{BA1939CE-B4CA-BCB4-02A8-6F07A8EBE299}"/>
              </a:ext>
            </a:extLst>
          </p:cNvPr>
          <p:cNvSpPr txBox="1"/>
          <p:nvPr/>
        </p:nvSpPr>
        <p:spPr>
          <a:xfrm>
            <a:off x="7210163" y="5819794"/>
            <a:ext cx="1562100" cy="369332"/>
          </a:xfrm>
          <a:prstGeom prst="rect">
            <a:avLst/>
          </a:prstGeom>
          <a:noFill/>
        </p:spPr>
        <p:txBody>
          <a:bodyPr wrap="square" rtlCol="0">
            <a:spAutoFit/>
          </a:bodyPr>
          <a:lstStyle/>
          <a:p>
            <a:r>
              <a:rPr lang="en-US" b="1" i="1" dirty="0"/>
              <a:t>Figure 2.1</a:t>
            </a:r>
          </a:p>
        </p:txBody>
      </p:sp>
    </p:spTree>
    <p:extLst>
      <p:ext uri="{BB962C8B-B14F-4D97-AF65-F5344CB8AC3E}">
        <p14:creationId xmlns:p14="http://schemas.microsoft.com/office/powerpoint/2010/main" val="316674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A108-5136-E9AD-87FB-39D8D68B1B4F}"/>
              </a:ext>
            </a:extLst>
          </p:cNvPr>
          <p:cNvSpPr>
            <a:spLocks noGrp="1"/>
          </p:cNvSpPr>
          <p:nvPr>
            <p:ph type="title"/>
          </p:nvPr>
        </p:nvSpPr>
        <p:spPr>
          <a:xfrm>
            <a:off x="1780015" y="273386"/>
            <a:ext cx="8418233" cy="714375"/>
          </a:xfrm>
        </p:spPr>
        <p:txBody>
          <a:bodyPr>
            <a:normAutofit fontScale="90000"/>
          </a:bodyPr>
          <a:lstStyle/>
          <a:p>
            <a:pPr marL="571500" indent="-571500" algn="ctr">
              <a:buFont typeface="Wingdings" panose="05000000000000000000" pitchFamily="2" charset="2"/>
              <a:buChar char="v"/>
            </a:pPr>
            <a:r>
              <a:rPr lang="en-US" b="1" dirty="0">
                <a:latin typeface="Cambria Math" panose="02040503050406030204" pitchFamily="18" charset="0"/>
                <a:ea typeface="Cambria Math" panose="02040503050406030204" pitchFamily="18" charset="0"/>
              </a:rPr>
              <a:t>FINAL SIMULATION OBSERVATION</a:t>
            </a:r>
          </a:p>
        </p:txBody>
      </p:sp>
      <p:pic>
        <p:nvPicPr>
          <p:cNvPr id="5" name="Content Placeholder 4">
            <a:extLst>
              <a:ext uri="{FF2B5EF4-FFF2-40B4-BE49-F238E27FC236}">
                <a16:creationId xmlns:a16="http://schemas.microsoft.com/office/drawing/2014/main" id="{266DEF5F-7093-9E88-DFA7-B1B920A4FFB4}"/>
              </a:ext>
            </a:extLst>
          </p:cNvPr>
          <p:cNvPicPr>
            <a:picLocks noGrp="1" noChangeAspect="1"/>
          </p:cNvPicPr>
          <p:nvPr>
            <p:ph idx="1"/>
          </p:nvPr>
        </p:nvPicPr>
        <p:blipFill>
          <a:blip r:embed="rId2"/>
          <a:stretch>
            <a:fillRect/>
          </a:stretch>
        </p:blipFill>
        <p:spPr>
          <a:xfrm>
            <a:off x="774700" y="1207006"/>
            <a:ext cx="10693399" cy="4905670"/>
          </a:xfrm>
        </p:spPr>
      </p:pic>
      <p:sp>
        <p:nvSpPr>
          <p:cNvPr id="6" name="TextBox 5">
            <a:extLst>
              <a:ext uri="{FF2B5EF4-FFF2-40B4-BE49-F238E27FC236}">
                <a16:creationId xmlns:a16="http://schemas.microsoft.com/office/drawing/2014/main" id="{095E1263-1218-1D94-0C28-6ED20783385C}"/>
              </a:ext>
            </a:extLst>
          </p:cNvPr>
          <p:cNvSpPr txBox="1"/>
          <p:nvPr/>
        </p:nvSpPr>
        <p:spPr>
          <a:xfrm>
            <a:off x="5640145" y="6112676"/>
            <a:ext cx="1270000" cy="369332"/>
          </a:xfrm>
          <a:prstGeom prst="rect">
            <a:avLst/>
          </a:prstGeom>
          <a:noFill/>
        </p:spPr>
        <p:txBody>
          <a:bodyPr wrap="square" rtlCol="0">
            <a:spAutoFit/>
          </a:bodyPr>
          <a:lstStyle/>
          <a:p>
            <a:r>
              <a:rPr lang="en-US" b="1" i="1" dirty="0"/>
              <a:t>Figure 2.2</a:t>
            </a:r>
          </a:p>
        </p:txBody>
      </p:sp>
    </p:spTree>
    <p:extLst>
      <p:ext uri="{BB962C8B-B14F-4D97-AF65-F5344CB8AC3E}">
        <p14:creationId xmlns:p14="http://schemas.microsoft.com/office/powerpoint/2010/main" val="1643005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9BAB0-6A0B-1548-73AD-02A51852C81E}"/>
              </a:ext>
            </a:extLst>
          </p:cNvPr>
          <p:cNvSpPr>
            <a:spLocks noGrp="1"/>
          </p:cNvSpPr>
          <p:nvPr>
            <p:ph type="title"/>
          </p:nvPr>
        </p:nvSpPr>
        <p:spPr>
          <a:xfrm>
            <a:off x="1405965" y="230086"/>
            <a:ext cx="9258300" cy="866775"/>
          </a:xfrm>
        </p:spPr>
        <p:txBody>
          <a:bodyPr>
            <a:normAutofit/>
          </a:bodyPr>
          <a:lstStyle/>
          <a:p>
            <a:pPr marL="571500" indent="-571500" algn="ctr">
              <a:buFont typeface="Wingdings" panose="05000000000000000000" pitchFamily="2" charset="2"/>
              <a:buChar char="v"/>
            </a:pPr>
            <a:r>
              <a:rPr lang="en-US" sz="4000" b="1" dirty="0">
                <a:latin typeface="Cambria Math" panose="02040503050406030204" pitchFamily="18" charset="0"/>
                <a:ea typeface="Cambria Math" panose="02040503050406030204" pitchFamily="18" charset="0"/>
              </a:rPr>
              <a:t>INPUT-OUTPUT FLOORPLANNING</a:t>
            </a:r>
          </a:p>
        </p:txBody>
      </p:sp>
      <p:pic>
        <p:nvPicPr>
          <p:cNvPr id="5" name="Content Placeholder 4">
            <a:extLst>
              <a:ext uri="{FF2B5EF4-FFF2-40B4-BE49-F238E27FC236}">
                <a16:creationId xmlns:a16="http://schemas.microsoft.com/office/drawing/2014/main" id="{177F8004-7143-F4D2-A907-204E663B1236}"/>
              </a:ext>
            </a:extLst>
          </p:cNvPr>
          <p:cNvPicPr>
            <a:picLocks noGrp="1" noChangeAspect="1"/>
          </p:cNvPicPr>
          <p:nvPr>
            <p:ph idx="1"/>
          </p:nvPr>
        </p:nvPicPr>
        <p:blipFill rotWithShape="1">
          <a:blip r:embed="rId2"/>
          <a:srcRect l="2480" t="9805" b="-1"/>
          <a:stretch/>
        </p:blipFill>
        <p:spPr>
          <a:xfrm>
            <a:off x="1108038" y="1096861"/>
            <a:ext cx="10111292" cy="5123919"/>
          </a:xfrm>
        </p:spPr>
      </p:pic>
      <p:sp>
        <p:nvSpPr>
          <p:cNvPr id="6" name="TextBox 5">
            <a:extLst>
              <a:ext uri="{FF2B5EF4-FFF2-40B4-BE49-F238E27FC236}">
                <a16:creationId xmlns:a16="http://schemas.microsoft.com/office/drawing/2014/main" id="{F934568A-AE0C-D818-AF90-B52AAC434715}"/>
              </a:ext>
            </a:extLst>
          </p:cNvPr>
          <p:cNvSpPr txBox="1"/>
          <p:nvPr/>
        </p:nvSpPr>
        <p:spPr>
          <a:xfrm>
            <a:off x="5541384" y="6220780"/>
            <a:ext cx="1244600" cy="369332"/>
          </a:xfrm>
          <a:prstGeom prst="rect">
            <a:avLst/>
          </a:prstGeom>
          <a:noFill/>
        </p:spPr>
        <p:txBody>
          <a:bodyPr wrap="square" rtlCol="0">
            <a:spAutoFit/>
          </a:bodyPr>
          <a:lstStyle/>
          <a:p>
            <a:r>
              <a:rPr lang="en-US" b="1" i="1" dirty="0"/>
              <a:t>Figure 2.3</a:t>
            </a:r>
          </a:p>
        </p:txBody>
      </p:sp>
    </p:spTree>
    <p:extLst>
      <p:ext uri="{BB962C8B-B14F-4D97-AF65-F5344CB8AC3E}">
        <p14:creationId xmlns:p14="http://schemas.microsoft.com/office/powerpoint/2010/main" val="3738306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8A6C4-3FF1-B4E7-5656-ACF04801E1CE}"/>
              </a:ext>
            </a:extLst>
          </p:cNvPr>
          <p:cNvSpPr>
            <a:spLocks noGrp="1"/>
          </p:cNvSpPr>
          <p:nvPr>
            <p:ph type="title"/>
          </p:nvPr>
        </p:nvSpPr>
        <p:spPr>
          <a:xfrm>
            <a:off x="3973755" y="312790"/>
            <a:ext cx="3771900" cy="616510"/>
          </a:xfrm>
        </p:spPr>
        <p:txBody>
          <a:bodyPr>
            <a:noAutofit/>
          </a:bodyPr>
          <a:lstStyle/>
          <a:p>
            <a:pPr marL="571500" indent="-571500" algn="ctr">
              <a:buFont typeface="Wingdings" panose="05000000000000000000" pitchFamily="2" charset="2"/>
              <a:buChar char="v"/>
            </a:pPr>
            <a:r>
              <a:rPr lang="en-US" sz="4000" b="1" dirty="0">
                <a:latin typeface="Cambria Math" panose="02040503050406030204" pitchFamily="18" charset="0"/>
                <a:ea typeface="Cambria Math" panose="02040503050406030204" pitchFamily="18" charset="0"/>
              </a:rPr>
              <a:t>SYNTHESIS-I</a:t>
            </a:r>
          </a:p>
        </p:txBody>
      </p:sp>
      <p:pic>
        <p:nvPicPr>
          <p:cNvPr id="5" name="Content Placeholder 4">
            <a:extLst>
              <a:ext uri="{FF2B5EF4-FFF2-40B4-BE49-F238E27FC236}">
                <a16:creationId xmlns:a16="http://schemas.microsoft.com/office/drawing/2014/main" id="{2B1E33D6-A49C-1682-6436-60CA272C38BD}"/>
              </a:ext>
            </a:extLst>
          </p:cNvPr>
          <p:cNvPicPr>
            <a:picLocks noGrp="1" noChangeAspect="1"/>
          </p:cNvPicPr>
          <p:nvPr>
            <p:ph idx="1"/>
          </p:nvPr>
        </p:nvPicPr>
        <p:blipFill rotWithShape="1">
          <a:blip r:embed="rId2"/>
          <a:srcRect l="2536" t="3024"/>
          <a:stretch/>
        </p:blipFill>
        <p:spPr>
          <a:xfrm>
            <a:off x="3119719" y="1280160"/>
            <a:ext cx="8703982" cy="4942839"/>
          </a:xfrm>
        </p:spPr>
      </p:pic>
      <p:sp>
        <p:nvSpPr>
          <p:cNvPr id="6" name="TextBox 5">
            <a:extLst>
              <a:ext uri="{FF2B5EF4-FFF2-40B4-BE49-F238E27FC236}">
                <a16:creationId xmlns:a16="http://schemas.microsoft.com/office/drawing/2014/main" id="{53064140-5C4E-197D-C0A3-AE032CD0B57F}"/>
              </a:ext>
            </a:extLst>
          </p:cNvPr>
          <p:cNvSpPr txBox="1"/>
          <p:nvPr/>
        </p:nvSpPr>
        <p:spPr>
          <a:xfrm>
            <a:off x="290307" y="1425574"/>
            <a:ext cx="3060700" cy="3359061"/>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2400" dirty="0"/>
              <a:t>Synthesis of SPI Controller is obtained after performing the simulation process using Xilinx Vivado.</a:t>
            </a:r>
          </a:p>
        </p:txBody>
      </p:sp>
      <p:sp>
        <p:nvSpPr>
          <p:cNvPr id="7" name="TextBox 6">
            <a:extLst>
              <a:ext uri="{FF2B5EF4-FFF2-40B4-BE49-F238E27FC236}">
                <a16:creationId xmlns:a16="http://schemas.microsoft.com/office/drawing/2014/main" id="{895BCF16-D4A3-F024-C0BD-9ED5F84D18EB}"/>
              </a:ext>
            </a:extLst>
          </p:cNvPr>
          <p:cNvSpPr txBox="1"/>
          <p:nvPr/>
        </p:nvSpPr>
        <p:spPr>
          <a:xfrm>
            <a:off x="6481632" y="6204527"/>
            <a:ext cx="1739900" cy="369332"/>
          </a:xfrm>
          <a:prstGeom prst="rect">
            <a:avLst/>
          </a:prstGeom>
          <a:noFill/>
        </p:spPr>
        <p:txBody>
          <a:bodyPr wrap="square" rtlCol="0">
            <a:spAutoFit/>
          </a:bodyPr>
          <a:lstStyle/>
          <a:p>
            <a:r>
              <a:rPr lang="en-US" b="1" i="1" dirty="0"/>
              <a:t>Figure 2.3</a:t>
            </a:r>
          </a:p>
        </p:txBody>
      </p:sp>
    </p:spTree>
    <p:extLst>
      <p:ext uri="{BB962C8B-B14F-4D97-AF65-F5344CB8AC3E}">
        <p14:creationId xmlns:p14="http://schemas.microsoft.com/office/powerpoint/2010/main" val="3776534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A8412-6E12-343F-FA0A-A7F26EDE22E9}"/>
              </a:ext>
            </a:extLst>
          </p:cNvPr>
          <p:cNvSpPr>
            <a:spLocks noGrp="1"/>
          </p:cNvSpPr>
          <p:nvPr>
            <p:ph type="title"/>
          </p:nvPr>
        </p:nvSpPr>
        <p:spPr>
          <a:xfrm>
            <a:off x="3110154" y="0"/>
            <a:ext cx="5524500" cy="1110458"/>
          </a:xfrm>
        </p:spPr>
        <p:txBody>
          <a:bodyPr>
            <a:normAutofit/>
          </a:bodyPr>
          <a:lstStyle/>
          <a:p>
            <a:pPr marL="571500" indent="-571500" algn="ctr">
              <a:buFont typeface="Wingdings" panose="05000000000000000000" pitchFamily="2" charset="2"/>
              <a:buChar char="v"/>
            </a:pPr>
            <a:r>
              <a:rPr lang="en-US" sz="4000" b="1" dirty="0">
                <a:latin typeface="Cambria Math" panose="02040503050406030204" pitchFamily="18" charset="0"/>
                <a:ea typeface="Cambria Math" panose="02040503050406030204" pitchFamily="18" charset="0"/>
              </a:rPr>
              <a:t>CONNSTRAINTS FILE</a:t>
            </a:r>
          </a:p>
        </p:txBody>
      </p:sp>
      <p:pic>
        <p:nvPicPr>
          <p:cNvPr id="5" name="Content Placeholder 4">
            <a:extLst>
              <a:ext uri="{FF2B5EF4-FFF2-40B4-BE49-F238E27FC236}">
                <a16:creationId xmlns:a16="http://schemas.microsoft.com/office/drawing/2014/main" id="{2ED5C786-BE9B-BD85-4432-BE8E38817832}"/>
              </a:ext>
            </a:extLst>
          </p:cNvPr>
          <p:cNvPicPr>
            <a:picLocks noGrp="1" noChangeAspect="1"/>
          </p:cNvPicPr>
          <p:nvPr>
            <p:ph idx="1"/>
          </p:nvPr>
        </p:nvPicPr>
        <p:blipFill rotWithShape="1">
          <a:blip r:embed="rId2"/>
          <a:srcRect l="2178" t="4151"/>
          <a:stretch/>
        </p:blipFill>
        <p:spPr>
          <a:xfrm>
            <a:off x="754828" y="1873550"/>
            <a:ext cx="10682343" cy="4688616"/>
          </a:xfrm>
        </p:spPr>
      </p:pic>
      <p:sp>
        <p:nvSpPr>
          <p:cNvPr id="6" name="TextBox 5">
            <a:extLst>
              <a:ext uri="{FF2B5EF4-FFF2-40B4-BE49-F238E27FC236}">
                <a16:creationId xmlns:a16="http://schemas.microsoft.com/office/drawing/2014/main" id="{509FA174-FE12-7D14-2EDA-506DB17EF977}"/>
              </a:ext>
            </a:extLst>
          </p:cNvPr>
          <p:cNvSpPr txBox="1"/>
          <p:nvPr/>
        </p:nvSpPr>
        <p:spPr>
          <a:xfrm>
            <a:off x="493507" y="730479"/>
            <a:ext cx="11598088" cy="1143070"/>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dirty="0"/>
              <a:t>The Xilinx constraints file or bitstream file generation is necessary to generate before implementing the any project on Zedboard.</a:t>
            </a:r>
          </a:p>
        </p:txBody>
      </p:sp>
      <p:sp>
        <p:nvSpPr>
          <p:cNvPr id="7" name="TextBox 6">
            <a:extLst>
              <a:ext uri="{FF2B5EF4-FFF2-40B4-BE49-F238E27FC236}">
                <a16:creationId xmlns:a16="http://schemas.microsoft.com/office/drawing/2014/main" id="{BFDDC57F-92D4-55D5-1A20-C1EC9C64A4E9}"/>
              </a:ext>
            </a:extLst>
          </p:cNvPr>
          <p:cNvSpPr txBox="1"/>
          <p:nvPr/>
        </p:nvSpPr>
        <p:spPr>
          <a:xfrm>
            <a:off x="5378525" y="6488668"/>
            <a:ext cx="2501900" cy="369332"/>
          </a:xfrm>
          <a:prstGeom prst="rect">
            <a:avLst/>
          </a:prstGeom>
          <a:noFill/>
        </p:spPr>
        <p:txBody>
          <a:bodyPr wrap="square" rtlCol="0">
            <a:spAutoFit/>
          </a:bodyPr>
          <a:lstStyle/>
          <a:p>
            <a:r>
              <a:rPr lang="en-US" b="1" i="1" dirty="0"/>
              <a:t>Figure 2.4</a:t>
            </a:r>
          </a:p>
        </p:txBody>
      </p:sp>
    </p:spTree>
    <p:extLst>
      <p:ext uri="{BB962C8B-B14F-4D97-AF65-F5344CB8AC3E}">
        <p14:creationId xmlns:p14="http://schemas.microsoft.com/office/powerpoint/2010/main" val="3338931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4A1EA-F7CC-F905-974D-7EF97B502BD8}"/>
              </a:ext>
            </a:extLst>
          </p:cNvPr>
          <p:cNvSpPr>
            <a:spLocks noGrp="1"/>
          </p:cNvSpPr>
          <p:nvPr>
            <p:ph type="title"/>
          </p:nvPr>
        </p:nvSpPr>
        <p:spPr>
          <a:xfrm>
            <a:off x="786447" y="-10138"/>
            <a:ext cx="10380045" cy="1325563"/>
          </a:xfrm>
        </p:spPr>
        <p:txBody>
          <a:bodyPr>
            <a:normAutofit/>
          </a:bodyPr>
          <a:lstStyle/>
          <a:p>
            <a:pPr marL="571500" indent="-571500" algn="ctr">
              <a:buFont typeface="Wingdings" panose="05000000000000000000" pitchFamily="2" charset="2"/>
              <a:buChar char="v"/>
            </a:pPr>
            <a:r>
              <a:rPr lang="en-US" sz="4000" b="1" dirty="0">
                <a:latin typeface="Cambria Math" panose="02040503050406030204" pitchFamily="18" charset="0"/>
                <a:ea typeface="Cambria Math" panose="02040503050406030204" pitchFamily="18" charset="0"/>
              </a:rPr>
              <a:t>SYNTHESIS AFTER THE CONSTRAINTS FILE</a:t>
            </a:r>
          </a:p>
        </p:txBody>
      </p:sp>
      <p:pic>
        <p:nvPicPr>
          <p:cNvPr id="5" name="Content Placeholder 4">
            <a:extLst>
              <a:ext uri="{FF2B5EF4-FFF2-40B4-BE49-F238E27FC236}">
                <a16:creationId xmlns:a16="http://schemas.microsoft.com/office/drawing/2014/main" id="{A57C705B-35D4-1FF4-23BA-36A111239FD7}"/>
              </a:ext>
            </a:extLst>
          </p:cNvPr>
          <p:cNvPicPr>
            <a:picLocks noGrp="1" noChangeAspect="1"/>
          </p:cNvPicPr>
          <p:nvPr>
            <p:ph idx="1"/>
          </p:nvPr>
        </p:nvPicPr>
        <p:blipFill rotWithShape="1">
          <a:blip r:embed="rId2"/>
          <a:srcRect l="3086" t="25757" r="4529" b="11784"/>
          <a:stretch/>
        </p:blipFill>
        <p:spPr>
          <a:xfrm>
            <a:off x="558169" y="1021976"/>
            <a:ext cx="11075661" cy="5283058"/>
          </a:xfrm>
        </p:spPr>
      </p:pic>
      <p:sp>
        <p:nvSpPr>
          <p:cNvPr id="6" name="TextBox 5">
            <a:extLst>
              <a:ext uri="{FF2B5EF4-FFF2-40B4-BE49-F238E27FC236}">
                <a16:creationId xmlns:a16="http://schemas.microsoft.com/office/drawing/2014/main" id="{68A23ADC-86C7-A8BB-0FC1-6614FD654946}"/>
              </a:ext>
            </a:extLst>
          </p:cNvPr>
          <p:cNvSpPr txBox="1"/>
          <p:nvPr/>
        </p:nvSpPr>
        <p:spPr>
          <a:xfrm>
            <a:off x="5613400" y="6305034"/>
            <a:ext cx="1371600" cy="369332"/>
          </a:xfrm>
          <a:prstGeom prst="rect">
            <a:avLst/>
          </a:prstGeom>
          <a:noFill/>
        </p:spPr>
        <p:txBody>
          <a:bodyPr wrap="square" rtlCol="0">
            <a:spAutoFit/>
          </a:bodyPr>
          <a:lstStyle/>
          <a:p>
            <a:r>
              <a:rPr lang="en-US" b="1" i="1" dirty="0"/>
              <a:t>Figure 2.5</a:t>
            </a:r>
          </a:p>
        </p:txBody>
      </p:sp>
    </p:spTree>
    <p:extLst>
      <p:ext uri="{BB962C8B-B14F-4D97-AF65-F5344CB8AC3E}">
        <p14:creationId xmlns:p14="http://schemas.microsoft.com/office/powerpoint/2010/main" val="1272029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01A49-965C-C884-35CF-F143945E7A2B}"/>
              </a:ext>
            </a:extLst>
          </p:cNvPr>
          <p:cNvSpPr>
            <a:spLocks noGrp="1"/>
          </p:cNvSpPr>
          <p:nvPr>
            <p:ph type="title"/>
          </p:nvPr>
        </p:nvSpPr>
        <p:spPr>
          <a:xfrm>
            <a:off x="2126321" y="196849"/>
            <a:ext cx="7638143" cy="749300"/>
          </a:xfrm>
        </p:spPr>
        <p:txBody>
          <a:bodyPr>
            <a:normAutofit/>
          </a:bodyPr>
          <a:lstStyle/>
          <a:p>
            <a:pPr marL="571500" indent="-571500">
              <a:buFont typeface="Wingdings" panose="05000000000000000000" pitchFamily="2" charset="2"/>
              <a:buChar char="v"/>
            </a:pPr>
            <a:r>
              <a:rPr lang="en-US" sz="4000" b="1" dirty="0">
                <a:latin typeface="Cambria Math" panose="02040503050406030204" pitchFamily="18" charset="0"/>
                <a:ea typeface="Cambria Math" panose="02040503050406030204" pitchFamily="18" charset="0"/>
              </a:rPr>
              <a:t>DEBUGGING USING ILA IP CORE</a:t>
            </a:r>
          </a:p>
        </p:txBody>
      </p:sp>
      <p:pic>
        <p:nvPicPr>
          <p:cNvPr id="5" name="Content Placeholder 4">
            <a:extLst>
              <a:ext uri="{FF2B5EF4-FFF2-40B4-BE49-F238E27FC236}">
                <a16:creationId xmlns:a16="http://schemas.microsoft.com/office/drawing/2014/main" id="{A95E8ABB-BA57-C290-9089-649361EBBBD6}"/>
              </a:ext>
            </a:extLst>
          </p:cNvPr>
          <p:cNvPicPr>
            <a:picLocks noGrp="1" noChangeAspect="1"/>
          </p:cNvPicPr>
          <p:nvPr>
            <p:ph idx="1"/>
          </p:nvPr>
        </p:nvPicPr>
        <p:blipFill>
          <a:blip r:embed="rId2"/>
          <a:stretch>
            <a:fillRect/>
          </a:stretch>
        </p:blipFill>
        <p:spPr>
          <a:xfrm>
            <a:off x="949716" y="1086523"/>
            <a:ext cx="5220215" cy="5125078"/>
          </a:xfrm>
        </p:spPr>
      </p:pic>
      <p:pic>
        <p:nvPicPr>
          <p:cNvPr id="7" name="Picture 6">
            <a:extLst>
              <a:ext uri="{FF2B5EF4-FFF2-40B4-BE49-F238E27FC236}">
                <a16:creationId xmlns:a16="http://schemas.microsoft.com/office/drawing/2014/main" id="{EB134945-0EB4-3A46-3AB2-323A44DB67AE}"/>
              </a:ext>
            </a:extLst>
          </p:cNvPr>
          <p:cNvPicPr>
            <a:picLocks noChangeAspect="1"/>
          </p:cNvPicPr>
          <p:nvPr/>
        </p:nvPicPr>
        <p:blipFill>
          <a:blip r:embed="rId3"/>
          <a:stretch>
            <a:fillRect/>
          </a:stretch>
        </p:blipFill>
        <p:spPr>
          <a:xfrm>
            <a:off x="6169931" y="1086523"/>
            <a:ext cx="5257800" cy="4980790"/>
          </a:xfrm>
          <a:prstGeom prst="rect">
            <a:avLst/>
          </a:prstGeom>
        </p:spPr>
      </p:pic>
      <p:sp>
        <p:nvSpPr>
          <p:cNvPr id="8" name="TextBox 7">
            <a:extLst>
              <a:ext uri="{FF2B5EF4-FFF2-40B4-BE49-F238E27FC236}">
                <a16:creationId xmlns:a16="http://schemas.microsoft.com/office/drawing/2014/main" id="{69C55DB0-980A-F7A3-1F46-A43CB77BFFB6}"/>
              </a:ext>
            </a:extLst>
          </p:cNvPr>
          <p:cNvSpPr txBox="1"/>
          <p:nvPr/>
        </p:nvSpPr>
        <p:spPr>
          <a:xfrm>
            <a:off x="2738535" y="6026935"/>
            <a:ext cx="2351314" cy="369332"/>
          </a:xfrm>
          <a:prstGeom prst="rect">
            <a:avLst/>
          </a:prstGeom>
          <a:noFill/>
        </p:spPr>
        <p:txBody>
          <a:bodyPr wrap="square" rtlCol="0">
            <a:spAutoFit/>
          </a:bodyPr>
          <a:lstStyle/>
          <a:p>
            <a:r>
              <a:rPr lang="en-US" b="1" i="1" dirty="0"/>
              <a:t>Figure 2.6</a:t>
            </a:r>
          </a:p>
        </p:txBody>
      </p:sp>
      <p:sp>
        <p:nvSpPr>
          <p:cNvPr id="9" name="TextBox 8">
            <a:extLst>
              <a:ext uri="{FF2B5EF4-FFF2-40B4-BE49-F238E27FC236}">
                <a16:creationId xmlns:a16="http://schemas.microsoft.com/office/drawing/2014/main" id="{38A694DB-BBE7-CF38-DCC3-C01688499736}"/>
              </a:ext>
            </a:extLst>
          </p:cNvPr>
          <p:cNvSpPr txBox="1"/>
          <p:nvPr/>
        </p:nvSpPr>
        <p:spPr>
          <a:xfrm>
            <a:off x="8330095" y="5996090"/>
            <a:ext cx="3251200" cy="369332"/>
          </a:xfrm>
          <a:prstGeom prst="rect">
            <a:avLst/>
          </a:prstGeom>
          <a:noFill/>
        </p:spPr>
        <p:txBody>
          <a:bodyPr wrap="square" rtlCol="0">
            <a:spAutoFit/>
          </a:bodyPr>
          <a:lstStyle/>
          <a:p>
            <a:r>
              <a:rPr lang="en-US" b="1" i="1" dirty="0"/>
              <a:t>Figure 2.7</a:t>
            </a:r>
          </a:p>
        </p:txBody>
      </p:sp>
    </p:spTree>
    <p:extLst>
      <p:ext uri="{BB962C8B-B14F-4D97-AF65-F5344CB8AC3E}">
        <p14:creationId xmlns:p14="http://schemas.microsoft.com/office/powerpoint/2010/main" val="2695268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56ADF-482D-38FE-3458-C1561FB76A93}"/>
              </a:ext>
            </a:extLst>
          </p:cNvPr>
          <p:cNvSpPr>
            <a:spLocks noGrp="1"/>
          </p:cNvSpPr>
          <p:nvPr>
            <p:ph type="title"/>
          </p:nvPr>
        </p:nvSpPr>
        <p:spPr>
          <a:xfrm>
            <a:off x="741381" y="214933"/>
            <a:ext cx="10515600" cy="858557"/>
          </a:xfrm>
        </p:spPr>
        <p:txBody>
          <a:bodyPr>
            <a:normAutofit fontScale="90000"/>
          </a:bodyPr>
          <a:lstStyle/>
          <a:p>
            <a:pPr marL="571500" indent="-571500" algn="ctr">
              <a:buFont typeface="Wingdings" panose="05000000000000000000" pitchFamily="2" charset="2"/>
              <a:buChar char="v"/>
            </a:pPr>
            <a:r>
              <a:rPr lang="en-US" sz="4000" b="1" dirty="0">
                <a:latin typeface="Cambria Math" panose="02040503050406030204" pitchFamily="18" charset="0"/>
                <a:ea typeface="Cambria Math" panose="02040503050406030204" pitchFamily="18" charset="0"/>
              </a:rPr>
              <a:t>DATA OBTAINED USING OLED ON WAVEFORM</a:t>
            </a:r>
          </a:p>
        </p:txBody>
      </p:sp>
      <p:pic>
        <p:nvPicPr>
          <p:cNvPr id="5" name="Content Placeholder 4">
            <a:extLst>
              <a:ext uri="{FF2B5EF4-FFF2-40B4-BE49-F238E27FC236}">
                <a16:creationId xmlns:a16="http://schemas.microsoft.com/office/drawing/2014/main" id="{0FE8BEF6-E45E-CB51-E1E4-A7FED7CFAA8E}"/>
              </a:ext>
            </a:extLst>
          </p:cNvPr>
          <p:cNvPicPr>
            <a:picLocks noGrp="1" noChangeAspect="1"/>
          </p:cNvPicPr>
          <p:nvPr>
            <p:ph idx="1"/>
          </p:nvPr>
        </p:nvPicPr>
        <p:blipFill>
          <a:blip r:embed="rId2"/>
          <a:stretch>
            <a:fillRect/>
          </a:stretch>
        </p:blipFill>
        <p:spPr>
          <a:xfrm>
            <a:off x="438633" y="1183341"/>
            <a:ext cx="5666972" cy="4741952"/>
          </a:xfrm>
        </p:spPr>
      </p:pic>
      <p:pic>
        <p:nvPicPr>
          <p:cNvPr id="13" name="Picture 12">
            <a:extLst>
              <a:ext uri="{FF2B5EF4-FFF2-40B4-BE49-F238E27FC236}">
                <a16:creationId xmlns:a16="http://schemas.microsoft.com/office/drawing/2014/main" id="{6B1305BF-7591-5CE6-B0EF-F1217F2FE592}"/>
              </a:ext>
            </a:extLst>
          </p:cNvPr>
          <p:cNvPicPr>
            <a:picLocks noChangeAspect="1"/>
          </p:cNvPicPr>
          <p:nvPr/>
        </p:nvPicPr>
        <p:blipFill rotWithShape="1">
          <a:blip r:embed="rId3"/>
          <a:srcRect b="3920"/>
          <a:stretch/>
        </p:blipFill>
        <p:spPr>
          <a:xfrm>
            <a:off x="6096000" y="1183342"/>
            <a:ext cx="5455024" cy="4659588"/>
          </a:xfrm>
          <a:prstGeom prst="rect">
            <a:avLst/>
          </a:prstGeom>
        </p:spPr>
      </p:pic>
      <p:sp>
        <p:nvSpPr>
          <p:cNvPr id="14" name="TextBox 13">
            <a:extLst>
              <a:ext uri="{FF2B5EF4-FFF2-40B4-BE49-F238E27FC236}">
                <a16:creationId xmlns:a16="http://schemas.microsoft.com/office/drawing/2014/main" id="{6492E62B-CCE4-2A7B-B169-332443300156}"/>
              </a:ext>
            </a:extLst>
          </p:cNvPr>
          <p:cNvSpPr txBox="1"/>
          <p:nvPr/>
        </p:nvSpPr>
        <p:spPr>
          <a:xfrm>
            <a:off x="2913530" y="5842929"/>
            <a:ext cx="1479177" cy="369332"/>
          </a:xfrm>
          <a:prstGeom prst="rect">
            <a:avLst/>
          </a:prstGeom>
          <a:noFill/>
        </p:spPr>
        <p:txBody>
          <a:bodyPr wrap="square" rtlCol="0">
            <a:spAutoFit/>
          </a:bodyPr>
          <a:lstStyle/>
          <a:p>
            <a:r>
              <a:rPr lang="en-US" b="1" i="1" dirty="0"/>
              <a:t>Figure 2.8</a:t>
            </a:r>
          </a:p>
        </p:txBody>
      </p:sp>
      <p:sp>
        <p:nvSpPr>
          <p:cNvPr id="15" name="TextBox 14">
            <a:extLst>
              <a:ext uri="{FF2B5EF4-FFF2-40B4-BE49-F238E27FC236}">
                <a16:creationId xmlns:a16="http://schemas.microsoft.com/office/drawing/2014/main" id="{7F21CD37-E99C-4139-E894-7F9BD6E7F2FF}"/>
              </a:ext>
            </a:extLst>
          </p:cNvPr>
          <p:cNvSpPr txBox="1"/>
          <p:nvPr/>
        </p:nvSpPr>
        <p:spPr>
          <a:xfrm>
            <a:off x="8414272" y="5844456"/>
            <a:ext cx="1326777" cy="369332"/>
          </a:xfrm>
          <a:prstGeom prst="rect">
            <a:avLst/>
          </a:prstGeom>
          <a:noFill/>
        </p:spPr>
        <p:txBody>
          <a:bodyPr wrap="square" rtlCol="0">
            <a:spAutoFit/>
          </a:bodyPr>
          <a:lstStyle/>
          <a:p>
            <a:r>
              <a:rPr lang="en-US" b="1" i="1" dirty="0"/>
              <a:t>Figure 2.9</a:t>
            </a:r>
          </a:p>
        </p:txBody>
      </p:sp>
    </p:spTree>
    <p:extLst>
      <p:ext uri="{BB962C8B-B14F-4D97-AF65-F5344CB8AC3E}">
        <p14:creationId xmlns:p14="http://schemas.microsoft.com/office/powerpoint/2010/main" val="286640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ADCA1-06F9-0C7A-B2D2-58B0C3AAF925}"/>
              </a:ext>
            </a:extLst>
          </p:cNvPr>
          <p:cNvSpPr>
            <a:spLocks noGrp="1"/>
          </p:cNvSpPr>
          <p:nvPr>
            <p:ph type="title"/>
          </p:nvPr>
        </p:nvSpPr>
        <p:spPr>
          <a:xfrm>
            <a:off x="161365" y="163413"/>
            <a:ext cx="11541417" cy="1161143"/>
          </a:xfrm>
        </p:spPr>
        <p:txBody>
          <a:bodyPr>
            <a:noAutofit/>
          </a:bodyPr>
          <a:lstStyle/>
          <a:p>
            <a:pPr marL="571500" indent="-571500" algn="ctr">
              <a:buFont typeface="Wingdings" panose="05000000000000000000" pitchFamily="2" charset="2"/>
              <a:buChar char="v"/>
            </a:pPr>
            <a:r>
              <a:rPr lang="en-US" sz="4000" b="1" dirty="0">
                <a:latin typeface="Cambria Math" panose="02040503050406030204" pitchFamily="18" charset="0"/>
                <a:ea typeface="Cambria Math" panose="02040503050406030204" pitchFamily="18" charset="0"/>
              </a:rPr>
              <a:t>DATA CHANGES ON WAVEORM BUT INSERTED USING OLED</a:t>
            </a:r>
          </a:p>
        </p:txBody>
      </p:sp>
      <p:pic>
        <p:nvPicPr>
          <p:cNvPr id="7" name="Content Placeholder 6">
            <a:extLst>
              <a:ext uri="{FF2B5EF4-FFF2-40B4-BE49-F238E27FC236}">
                <a16:creationId xmlns:a16="http://schemas.microsoft.com/office/drawing/2014/main" id="{25666109-BFC9-F67D-669E-0022EE10C10C}"/>
              </a:ext>
            </a:extLst>
          </p:cNvPr>
          <p:cNvPicPr>
            <a:picLocks noGrp="1" noChangeAspect="1"/>
          </p:cNvPicPr>
          <p:nvPr>
            <p:ph idx="1"/>
          </p:nvPr>
        </p:nvPicPr>
        <p:blipFill rotWithShape="1">
          <a:blip r:embed="rId2"/>
          <a:srcRect b="1713"/>
          <a:stretch/>
        </p:blipFill>
        <p:spPr>
          <a:xfrm>
            <a:off x="685347" y="1324556"/>
            <a:ext cx="5524875" cy="4688152"/>
          </a:xfrm>
        </p:spPr>
      </p:pic>
      <p:pic>
        <p:nvPicPr>
          <p:cNvPr id="9" name="Picture 8">
            <a:extLst>
              <a:ext uri="{FF2B5EF4-FFF2-40B4-BE49-F238E27FC236}">
                <a16:creationId xmlns:a16="http://schemas.microsoft.com/office/drawing/2014/main" id="{930ED54A-A5F0-D1D1-C5B7-CFBB1C89E881}"/>
              </a:ext>
            </a:extLst>
          </p:cNvPr>
          <p:cNvPicPr>
            <a:picLocks noChangeAspect="1"/>
          </p:cNvPicPr>
          <p:nvPr/>
        </p:nvPicPr>
        <p:blipFill>
          <a:blip r:embed="rId3"/>
          <a:stretch>
            <a:fillRect/>
          </a:stretch>
        </p:blipFill>
        <p:spPr>
          <a:xfrm>
            <a:off x="6210222" y="1324556"/>
            <a:ext cx="5296431" cy="4688152"/>
          </a:xfrm>
          <a:prstGeom prst="rect">
            <a:avLst/>
          </a:prstGeom>
        </p:spPr>
      </p:pic>
      <p:sp>
        <p:nvSpPr>
          <p:cNvPr id="10" name="TextBox 9">
            <a:extLst>
              <a:ext uri="{FF2B5EF4-FFF2-40B4-BE49-F238E27FC236}">
                <a16:creationId xmlns:a16="http://schemas.microsoft.com/office/drawing/2014/main" id="{2EB262F8-A063-A6E3-CC36-0987B70CECF8}"/>
              </a:ext>
            </a:extLst>
          </p:cNvPr>
          <p:cNvSpPr txBox="1"/>
          <p:nvPr/>
        </p:nvSpPr>
        <p:spPr>
          <a:xfrm>
            <a:off x="3004458" y="6012708"/>
            <a:ext cx="1509486" cy="369332"/>
          </a:xfrm>
          <a:prstGeom prst="rect">
            <a:avLst/>
          </a:prstGeom>
          <a:noFill/>
        </p:spPr>
        <p:txBody>
          <a:bodyPr wrap="square" rtlCol="0">
            <a:spAutoFit/>
          </a:bodyPr>
          <a:lstStyle/>
          <a:p>
            <a:r>
              <a:rPr lang="en-US" b="1" i="1" dirty="0"/>
              <a:t>Figure 2.10</a:t>
            </a:r>
          </a:p>
        </p:txBody>
      </p:sp>
      <p:sp>
        <p:nvSpPr>
          <p:cNvPr id="11" name="TextBox 10">
            <a:extLst>
              <a:ext uri="{FF2B5EF4-FFF2-40B4-BE49-F238E27FC236}">
                <a16:creationId xmlns:a16="http://schemas.microsoft.com/office/drawing/2014/main" id="{CE3126D7-8448-6165-B7C1-8CDE09E8DC38}"/>
              </a:ext>
            </a:extLst>
          </p:cNvPr>
          <p:cNvSpPr txBox="1"/>
          <p:nvPr/>
        </p:nvSpPr>
        <p:spPr>
          <a:xfrm>
            <a:off x="8737600" y="6012708"/>
            <a:ext cx="1509487" cy="369332"/>
          </a:xfrm>
          <a:prstGeom prst="rect">
            <a:avLst/>
          </a:prstGeom>
          <a:noFill/>
        </p:spPr>
        <p:txBody>
          <a:bodyPr wrap="square" rtlCol="0">
            <a:spAutoFit/>
          </a:bodyPr>
          <a:lstStyle/>
          <a:p>
            <a:r>
              <a:rPr lang="en-US" b="1" i="1" dirty="0"/>
              <a:t>Figure 3.</a:t>
            </a:r>
          </a:p>
        </p:txBody>
      </p:sp>
    </p:spTree>
    <p:extLst>
      <p:ext uri="{BB962C8B-B14F-4D97-AF65-F5344CB8AC3E}">
        <p14:creationId xmlns:p14="http://schemas.microsoft.com/office/powerpoint/2010/main" val="674848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6261-BFBB-E693-D6F6-02A8A28FB0D8}"/>
              </a:ext>
            </a:extLst>
          </p:cNvPr>
          <p:cNvSpPr>
            <a:spLocks noGrp="1"/>
          </p:cNvSpPr>
          <p:nvPr>
            <p:ph type="title"/>
          </p:nvPr>
        </p:nvSpPr>
        <p:spPr>
          <a:xfrm>
            <a:off x="1471746" y="393701"/>
            <a:ext cx="9273908" cy="635000"/>
          </a:xfrm>
        </p:spPr>
        <p:txBody>
          <a:bodyPr>
            <a:normAutofit fontScale="90000"/>
          </a:bodyPr>
          <a:lstStyle/>
          <a:p>
            <a:pPr marL="571500" indent="-571500" algn="ctr">
              <a:buFont typeface="Wingdings" panose="05000000000000000000" pitchFamily="2" charset="2"/>
              <a:buChar char="v"/>
            </a:pPr>
            <a:r>
              <a:rPr lang="en-IN" b="1" kern="100" dirty="0">
                <a:solidFill>
                  <a:srgbClr val="000000"/>
                </a:solidFill>
                <a:effectLst/>
                <a:latin typeface="Times New Roman" panose="02020603050405020304" pitchFamily="18" charset="0"/>
                <a:ea typeface="Times New Roman" panose="02020603050405020304" pitchFamily="18" charset="0"/>
              </a:rPr>
              <a:t>OBJECTIVES</a:t>
            </a:r>
            <a:r>
              <a:rPr lang="en-IN" b="0" kern="100" dirty="0">
                <a:solidFill>
                  <a:srgbClr val="000000"/>
                </a:solidFill>
                <a:effectLst/>
                <a:latin typeface="Times New Roman" panose="02020603050405020304" pitchFamily="18" charset="0"/>
                <a:ea typeface="Times New Roman" panose="02020603050405020304" pitchFamily="18" charset="0"/>
              </a:rPr>
              <a:t> </a:t>
            </a:r>
            <a:endParaRPr lang="en-US" dirty="0"/>
          </a:p>
        </p:txBody>
      </p:sp>
      <p:sp>
        <p:nvSpPr>
          <p:cNvPr id="3" name="Content Placeholder 2">
            <a:extLst>
              <a:ext uri="{FF2B5EF4-FFF2-40B4-BE49-F238E27FC236}">
                <a16:creationId xmlns:a16="http://schemas.microsoft.com/office/drawing/2014/main" id="{1F456FD8-613D-BAA5-F37F-A6CB8D9D23DF}"/>
              </a:ext>
            </a:extLst>
          </p:cNvPr>
          <p:cNvSpPr>
            <a:spLocks noGrp="1"/>
          </p:cNvSpPr>
          <p:nvPr>
            <p:ph idx="1"/>
          </p:nvPr>
        </p:nvSpPr>
        <p:spPr>
          <a:xfrm>
            <a:off x="1430247" y="1244828"/>
            <a:ext cx="9664832" cy="5095738"/>
          </a:xfrm>
        </p:spPr>
        <p:txBody>
          <a:bodyPr>
            <a:normAutofit/>
          </a:bodyPr>
          <a:lstStyle/>
          <a:p>
            <a:pPr algn="just">
              <a:buFont typeface="Wingdings" panose="05000000000000000000" pitchFamily="2" charset="2"/>
              <a:buChar char="Ø"/>
            </a:pPr>
            <a:r>
              <a:rPr lang="en-US" sz="2400" dirty="0"/>
              <a:t>The </a:t>
            </a:r>
            <a:r>
              <a:rPr lang="en-US" sz="2400" b="1" dirty="0"/>
              <a:t>primary objectives </a:t>
            </a:r>
            <a:r>
              <a:rPr lang="en-US" sz="2400" dirty="0"/>
              <a:t>of this project are:-</a:t>
            </a:r>
          </a:p>
          <a:p>
            <a:pPr algn="just">
              <a:buFont typeface="Wingdings" panose="05000000000000000000" pitchFamily="2" charset="2"/>
              <a:buChar char="Ø"/>
            </a:pPr>
            <a:r>
              <a:rPr lang="en-US" sz="2400" b="1" dirty="0"/>
              <a:t>High-Speed Data Transfer: </a:t>
            </a:r>
            <a:r>
              <a:rPr lang="en-US" sz="2400" dirty="0"/>
              <a:t>Create an SPI Controller capable of achieving high-speed data transfer rates while adhering to timing constraints. Consider strategies to optimize clock synchronization and data transmission efficiency.</a:t>
            </a:r>
          </a:p>
          <a:p>
            <a:pPr algn="just">
              <a:buFont typeface="Wingdings" panose="05000000000000000000" pitchFamily="2" charset="2"/>
              <a:buChar char="Ø"/>
            </a:pPr>
            <a:r>
              <a:rPr lang="en-US" sz="2400" b="1" dirty="0"/>
              <a:t>Flexible Device Interfacing: </a:t>
            </a:r>
            <a:r>
              <a:rPr lang="en-US" sz="2400" dirty="0"/>
              <a:t>Develop the controller to support interfacing with various types of peripheral devices, such as sensors, memory modules, and displays. Implement individual chip select lines to enable selective communication with multiple slaves. </a:t>
            </a:r>
          </a:p>
          <a:p>
            <a:pPr algn="just">
              <a:buFont typeface="Wingdings" panose="05000000000000000000" pitchFamily="2" charset="2"/>
              <a:buChar char="Ø"/>
            </a:pPr>
            <a:r>
              <a:rPr lang="en-US" sz="2400" b="1" dirty="0"/>
              <a:t>Reliable Communication: </a:t>
            </a:r>
            <a:r>
              <a:rPr lang="en-US" sz="2400" dirty="0"/>
              <a:t>Implement error-checking mechanisms to ensure reliable data transfer between master and slave devices. Investigate techniques to detect and recover from potential data corruption or transmission errors.</a:t>
            </a:r>
          </a:p>
        </p:txBody>
      </p:sp>
    </p:spTree>
    <p:extLst>
      <p:ext uri="{BB962C8B-B14F-4D97-AF65-F5344CB8AC3E}">
        <p14:creationId xmlns:p14="http://schemas.microsoft.com/office/powerpoint/2010/main" val="34908115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hanks.jpg"/>
          <p:cNvPicPr>
            <a:picLocks noGrp="1" noChangeAspect="1"/>
          </p:cNvPicPr>
          <p:nvPr>
            <p:ph idx="1"/>
          </p:nvPr>
        </p:nvPicPr>
        <p:blipFill>
          <a:blip r:embed="rId2"/>
          <a:stretch>
            <a:fillRect/>
          </a:stretch>
        </p:blipFill>
        <p:spPr>
          <a:xfrm>
            <a:off x="-1" y="0"/>
            <a:ext cx="12192001" cy="6934767"/>
          </a:xfrm>
        </p:spPr>
      </p:pic>
    </p:spTree>
    <p:extLst>
      <p:ext uri="{BB962C8B-B14F-4D97-AF65-F5344CB8AC3E}">
        <p14:creationId xmlns:p14="http://schemas.microsoft.com/office/powerpoint/2010/main" val="1804629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F3BB-E530-BDCF-967E-5DF313E1A01B}"/>
              </a:ext>
            </a:extLst>
          </p:cNvPr>
          <p:cNvSpPr>
            <a:spLocks noGrp="1"/>
          </p:cNvSpPr>
          <p:nvPr>
            <p:ph type="title"/>
          </p:nvPr>
        </p:nvSpPr>
        <p:spPr>
          <a:xfrm>
            <a:off x="1252538" y="203200"/>
            <a:ext cx="9375773" cy="925448"/>
          </a:xfrm>
        </p:spPr>
        <p:txBody>
          <a:bodyPr>
            <a:normAutofit/>
          </a:bodyPr>
          <a:lstStyle/>
          <a:p>
            <a:pPr marL="571500" indent="-571500" algn="ctr">
              <a:buFont typeface="Wingdings" panose="05000000000000000000" pitchFamily="2" charset="2"/>
              <a:buChar char="v"/>
            </a:pPr>
            <a:r>
              <a:rPr lang="en-IN" sz="4000" b="1" dirty="0">
                <a:effectLst/>
                <a:latin typeface="Times New Roman" pitchFamily="18" charset="0"/>
                <a:ea typeface="Calibri" panose="020F0502020204030204" pitchFamily="34" charset="0"/>
                <a:cs typeface="Times New Roman" pitchFamily="18" charset="0"/>
              </a:rPr>
              <a:t>BASIC BLOCK DIAGRAM </a:t>
            </a:r>
            <a:endParaRPr lang="en-US" sz="4000" b="1" dirty="0">
              <a:latin typeface="Times New Roman" pitchFamily="18" charset="0"/>
              <a:cs typeface="Times New Roman" pitchFamily="18" charset="0"/>
            </a:endParaRPr>
          </a:p>
        </p:txBody>
      </p:sp>
      <p:pic>
        <p:nvPicPr>
          <p:cNvPr id="6" name="Content Placeholder 3">
            <a:extLst>
              <a:ext uri="{FF2B5EF4-FFF2-40B4-BE49-F238E27FC236}">
                <a16:creationId xmlns:a16="http://schemas.microsoft.com/office/drawing/2014/main" id="{6C45D1D6-93CA-8ED0-05B3-08A18B978853}"/>
              </a:ext>
            </a:extLst>
          </p:cNvPr>
          <p:cNvPicPr>
            <a:picLocks noGrp="1"/>
          </p:cNvPicPr>
          <p:nvPr>
            <p:ph idx="1"/>
          </p:nvPr>
        </p:nvPicPr>
        <p:blipFill>
          <a:blip r:embed="rId2"/>
          <a:stretch>
            <a:fillRect/>
          </a:stretch>
        </p:blipFill>
        <p:spPr>
          <a:xfrm>
            <a:off x="2535810" y="1181099"/>
            <a:ext cx="7183225" cy="2451537"/>
          </a:xfrm>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A7A08F6-5422-318F-1D12-46022ED0E881}"/>
              </a:ext>
            </a:extLst>
          </p:cNvPr>
          <p:cNvPicPr/>
          <p:nvPr/>
        </p:nvPicPr>
        <p:blipFill>
          <a:blip r:embed="rId3"/>
          <a:stretch>
            <a:fillRect/>
          </a:stretch>
        </p:blipFill>
        <p:spPr>
          <a:xfrm>
            <a:off x="2535810" y="3429000"/>
            <a:ext cx="7183225" cy="288607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1877FDF9-501E-8093-F8C4-61AE4E7CCB97}"/>
              </a:ext>
            </a:extLst>
          </p:cNvPr>
          <p:cNvSpPr txBox="1"/>
          <p:nvPr/>
        </p:nvSpPr>
        <p:spPr>
          <a:xfrm>
            <a:off x="5629880" y="6253531"/>
            <a:ext cx="995083" cy="369332"/>
          </a:xfrm>
          <a:prstGeom prst="rect">
            <a:avLst/>
          </a:prstGeom>
          <a:noFill/>
        </p:spPr>
        <p:txBody>
          <a:bodyPr wrap="square" rtlCol="0">
            <a:spAutoFit/>
          </a:bodyPr>
          <a:lstStyle/>
          <a:p>
            <a:r>
              <a:rPr lang="en-US" b="1" dirty="0"/>
              <a:t>Figure 1</a:t>
            </a:r>
          </a:p>
        </p:txBody>
      </p:sp>
    </p:spTree>
    <p:extLst>
      <p:ext uri="{BB962C8B-B14F-4D97-AF65-F5344CB8AC3E}">
        <p14:creationId xmlns:p14="http://schemas.microsoft.com/office/powerpoint/2010/main" val="1072477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BB21-4E09-05DA-4E3F-CE970AC3B4D2}"/>
              </a:ext>
            </a:extLst>
          </p:cNvPr>
          <p:cNvSpPr>
            <a:spLocks noGrp="1"/>
          </p:cNvSpPr>
          <p:nvPr>
            <p:ph type="title"/>
          </p:nvPr>
        </p:nvSpPr>
        <p:spPr>
          <a:xfrm>
            <a:off x="838200" y="365126"/>
            <a:ext cx="10515600" cy="706438"/>
          </a:xfrm>
        </p:spPr>
        <p:txBody>
          <a:bodyPr>
            <a:normAutofit/>
          </a:bodyPr>
          <a:lstStyle/>
          <a:p>
            <a:pPr marL="571500" indent="-571500" algn="ctr">
              <a:buFont typeface="Wingdings" panose="05000000000000000000" pitchFamily="2" charset="2"/>
              <a:buChar char="v"/>
            </a:pPr>
            <a:r>
              <a:rPr lang="en-US" sz="4000" b="1" dirty="0">
                <a:latin typeface="Times New Roman" pitchFamily="18" charset="0"/>
                <a:cs typeface="Times New Roman" pitchFamily="18" charset="0"/>
              </a:rPr>
              <a:t>TIMING DIAGRAM</a:t>
            </a:r>
          </a:p>
        </p:txBody>
      </p:sp>
      <p:pic>
        <p:nvPicPr>
          <p:cNvPr id="5" name="Content Placeholder 4">
            <a:extLst>
              <a:ext uri="{FF2B5EF4-FFF2-40B4-BE49-F238E27FC236}">
                <a16:creationId xmlns:a16="http://schemas.microsoft.com/office/drawing/2014/main" id="{1D8F4C60-D71C-C0B9-B40B-1A115B6FF709}"/>
              </a:ext>
            </a:extLst>
          </p:cNvPr>
          <p:cNvPicPr>
            <a:picLocks noGrp="1" noChangeAspect="1"/>
          </p:cNvPicPr>
          <p:nvPr>
            <p:ph idx="1"/>
          </p:nvPr>
        </p:nvPicPr>
        <p:blipFill>
          <a:blip r:embed="rId2"/>
          <a:stretch>
            <a:fillRect/>
          </a:stretch>
        </p:blipFill>
        <p:spPr>
          <a:xfrm>
            <a:off x="342900" y="1112682"/>
            <a:ext cx="5078954" cy="3844302"/>
          </a:xfrm>
        </p:spPr>
      </p:pic>
      <p:pic>
        <p:nvPicPr>
          <p:cNvPr id="7" name="Picture 6">
            <a:extLst>
              <a:ext uri="{FF2B5EF4-FFF2-40B4-BE49-F238E27FC236}">
                <a16:creationId xmlns:a16="http://schemas.microsoft.com/office/drawing/2014/main" id="{1333F509-95B5-4A7D-017E-6E10FEF6CD34}"/>
              </a:ext>
            </a:extLst>
          </p:cNvPr>
          <p:cNvPicPr>
            <a:picLocks noChangeAspect="1"/>
          </p:cNvPicPr>
          <p:nvPr/>
        </p:nvPicPr>
        <p:blipFill>
          <a:blip r:embed="rId3"/>
          <a:stretch>
            <a:fillRect/>
          </a:stretch>
        </p:blipFill>
        <p:spPr>
          <a:xfrm>
            <a:off x="5421854" y="1254823"/>
            <a:ext cx="6604523" cy="3844302"/>
          </a:xfrm>
          <a:prstGeom prst="rect">
            <a:avLst/>
          </a:prstGeom>
        </p:spPr>
      </p:pic>
      <p:sp>
        <p:nvSpPr>
          <p:cNvPr id="8" name="TextBox 7">
            <a:extLst>
              <a:ext uri="{FF2B5EF4-FFF2-40B4-BE49-F238E27FC236}">
                <a16:creationId xmlns:a16="http://schemas.microsoft.com/office/drawing/2014/main" id="{54D305EE-392D-81B8-3E1B-929895CF2523}"/>
              </a:ext>
            </a:extLst>
          </p:cNvPr>
          <p:cNvSpPr txBox="1"/>
          <p:nvPr/>
        </p:nvSpPr>
        <p:spPr>
          <a:xfrm>
            <a:off x="990600" y="5020397"/>
            <a:ext cx="3105150"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t>   </a:t>
            </a:r>
            <a:r>
              <a:rPr lang="en-US" b="1" dirty="0"/>
              <a:t>TRANSMITTING THE DATA </a:t>
            </a:r>
          </a:p>
        </p:txBody>
      </p:sp>
      <p:sp>
        <p:nvSpPr>
          <p:cNvPr id="9" name="TextBox 8">
            <a:extLst>
              <a:ext uri="{FF2B5EF4-FFF2-40B4-BE49-F238E27FC236}">
                <a16:creationId xmlns:a16="http://schemas.microsoft.com/office/drawing/2014/main" id="{7A1BB265-1099-D547-74F1-6692210A94F0}"/>
              </a:ext>
            </a:extLst>
          </p:cNvPr>
          <p:cNvSpPr txBox="1"/>
          <p:nvPr/>
        </p:nvSpPr>
        <p:spPr>
          <a:xfrm>
            <a:off x="7424738" y="4941512"/>
            <a:ext cx="3929062"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t>   </a:t>
            </a:r>
            <a:r>
              <a:rPr lang="en-US" b="1" dirty="0"/>
              <a:t>RECEIVING THE DATA </a:t>
            </a:r>
          </a:p>
        </p:txBody>
      </p:sp>
      <p:sp>
        <p:nvSpPr>
          <p:cNvPr id="3" name="TextBox 2">
            <a:extLst>
              <a:ext uri="{FF2B5EF4-FFF2-40B4-BE49-F238E27FC236}">
                <a16:creationId xmlns:a16="http://schemas.microsoft.com/office/drawing/2014/main" id="{0CF4F731-45FC-9C2F-8E31-E50D519B3FDC}"/>
              </a:ext>
            </a:extLst>
          </p:cNvPr>
          <p:cNvSpPr txBox="1"/>
          <p:nvPr/>
        </p:nvSpPr>
        <p:spPr>
          <a:xfrm>
            <a:off x="4786491" y="5549171"/>
            <a:ext cx="1309510" cy="369332"/>
          </a:xfrm>
          <a:prstGeom prst="rect">
            <a:avLst/>
          </a:prstGeom>
          <a:noFill/>
        </p:spPr>
        <p:txBody>
          <a:bodyPr wrap="square" rtlCol="0">
            <a:spAutoFit/>
          </a:bodyPr>
          <a:lstStyle/>
          <a:p>
            <a:r>
              <a:rPr lang="en-US" b="1" i="1" dirty="0"/>
              <a:t>Figure 1.1</a:t>
            </a:r>
          </a:p>
        </p:txBody>
      </p:sp>
    </p:spTree>
    <p:extLst>
      <p:ext uri="{BB962C8B-B14F-4D97-AF65-F5344CB8AC3E}">
        <p14:creationId xmlns:p14="http://schemas.microsoft.com/office/powerpoint/2010/main" val="1993381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A018F-697E-9E41-C3BA-641115FC152F}"/>
              </a:ext>
            </a:extLst>
          </p:cNvPr>
          <p:cNvSpPr>
            <a:spLocks noGrp="1"/>
          </p:cNvSpPr>
          <p:nvPr>
            <p:ph type="title"/>
          </p:nvPr>
        </p:nvSpPr>
        <p:spPr>
          <a:xfrm>
            <a:off x="1165957" y="174382"/>
            <a:ext cx="9286876" cy="815085"/>
          </a:xfrm>
        </p:spPr>
        <p:txBody>
          <a:bodyPr>
            <a:normAutofit/>
          </a:bodyPr>
          <a:lstStyle/>
          <a:p>
            <a:pPr marL="571500" indent="-571500" algn="ctr">
              <a:buFont typeface="Wingdings" panose="05000000000000000000" pitchFamily="2" charset="2"/>
              <a:buChar char="v"/>
            </a:pPr>
            <a:r>
              <a:rPr lang="en-US" sz="4000" b="1" dirty="0">
                <a:latin typeface="Cambria Math" panose="02040503050406030204" pitchFamily="18" charset="0"/>
                <a:ea typeface="Cambria Math" panose="02040503050406030204" pitchFamily="18" charset="0"/>
                <a:cs typeface="Times New Roman" pitchFamily="18" charset="0"/>
              </a:rPr>
              <a:t>COMPONENTS</a:t>
            </a:r>
          </a:p>
        </p:txBody>
      </p:sp>
      <p:pic>
        <p:nvPicPr>
          <p:cNvPr id="11" name="Content Placeholder 10">
            <a:extLst>
              <a:ext uri="{FF2B5EF4-FFF2-40B4-BE49-F238E27FC236}">
                <a16:creationId xmlns:a16="http://schemas.microsoft.com/office/drawing/2014/main" id="{C0FB1496-2389-46D4-83E0-74B53B3BFCEE}"/>
              </a:ext>
            </a:extLst>
          </p:cNvPr>
          <p:cNvPicPr>
            <a:picLocks noGrp="1" noChangeAspect="1"/>
          </p:cNvPicPr>
          <p:nvPr>
            <p:ph idx="1"/>
          </p:nvPr>
        </p:nvPicPr>
        <p:blipFill>
          <a:blip r:embed="rId2"/>
          <a:stretch>
            <a:fillRect/>
          </a:stretch>
        </p:blipFill>
        <p:spPr>
          <a:xfrm>
            <a:off x="1797776" y="1099874"/>
            <a:ext cx="8761046" cy="4866209"/>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B2E2DE98-E028-3797-B166-DC5CA75C2504}"/>
              </a:ext>
            </a:extLst>
          </p:cNvPr>
          <p:cNvSpPr txBox="1"/>
          <p:nvPr/>
        </p:nvSpPr>
        <p:spPr>
          <a:xfrm>
            <a:off x="5229226" y="6017181"/>
            <a:ext cx="1385888" cy="369332"/>
          </a:xfrm>
          <a:prstGeom prst="rect">
            <a:avLst/>
          </a:prstGeom>
          <a:noFill/>
        </p:spPr>
        <p:txBody>
          <a:bodyPr wrap="square" rtlCol="0">
            <a:spAutoFit/>
          </a:bodyPr>
          <a:lstStyle/>
          <a:p>
            <a:r>
              <a:rPr lang="en-US" b="1" i="1" dirty="0"/>
              <a:t>Figure 1.2</a:t>
            </a:r>
          </a:p>
        </p:txBody>
      </p:sp>
    </p:spTree>
    <p:extLst>
      <p:ext uri="{BB962C8B-B14F-4D97-AF65-F5344CB8AC3E}">
        <p14:creationId xmlns:p14="http://schemas.microsoft.com/office/powerpoint/2010/main" val="279946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67175-9260-1DE8-247D-A3866FFB6620}"/>
              </a:ext>
            </a:extLst>
          </p:cNvPr>
          <p:cNvSpPr>
            <a:spLocks noGrp="1"/>
          </p:cNvSpPr>
          <p:nvPr>
            <p:ph type="title"/>
          </p:nvPr>
        </p:nvSpPr>
        <p:spPr>
          <a:xfrm>
            <a:off x="838200" y="365125"/>
            <a:ext cx="10515600" cy="1020763"/>
          </a:xfrm>
        </p:spPr>
        <p:txBody>
          <a:bodyPr>
            <a:normAutofit/>
          </a:bodyPr>
          <a:lstStyle/>
          <a:p>
            <a:pPr marL="571500" indent="-571500" algn="ctr">
              <a:buFont typeface="Wingdings" panose="05000000000000000000" pitchFamily="2" charset="2"/>
              <a:buChar char="v"/>
            </a:pPr>
            <a:r>
              <a:rPr lang="en-US" sz="4000" b="1" dirty="0">
                <a:latin typeface="Times New Roman" pitchFamily="18" charset="0"/>
                <a:cs typeface="Times New Roman" pitchFamily="18" charset="0"/>
              </a:rPr>
              <a:t>SPI CONTROLLER USING ARDUINO</a:t>
            </a:r>
          </a:p>
        </p:txBody>
      </p:sp>
      <p:pic>
        <p:nvPicPr>
          <p:cNvPr id="4" name="Content Placeholder 4">
            <a:extLst>
              <a:ext uri="{FF2B5EF4-FFF2-40B4-BE49-F238E27FC236}">
                <a16:creationId xmlns:a16="http://schemas.microsoft.com/office/drawing/2014/main" id="{295FFF30-E6EB-F89B-5B02-365E614DFB2B}"/>
              </a:ext>
            </a:extLst>
          </p:cNvPr>
          <p:cNvPicPr>
            <a:picLocks noGrp="1" noChangeAspect="1"/>
          </p:cNvPicPr>
          <p:nvPr>
            <p:ph idx="1"/>
          </p:nvPr>
        </p:nvPicPr>
        <p:blipFill rotWithShape="1">
          <a:blip r:embed="rId2"/>
          <a:srcRect l="10243" t="-5382" r="10691" b="5382"/>
          <a:stretch/>
        </p:blipFill>
        <p:spPr>
          <a:xfrm>
            <a:off x="1257301" y="1271588"/>
            <a:ext cx="9401174" cy="490537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DB7B2F16-4FA0-B622-99BC-36FDCDE06B46}"/>
              </a:ext>
            </a:extLst>
          </p:cNvPr>
          <p:cNvSpPr txBox="1"/>
          <p:nvPr/>
        </p:nvSpPr>
        <p:spPr>
          <a:xfrm>
            <a:off x="5042647" y="6308209"/>
            <a:ext cx="1169894" cy="369332"/>
          </a:xfrm>
          <a:prstGeom prst="rect">
            <a:avLst/>
          </a:prstGeom>
          <a:noFill/>
        </p:spPr>
        <p:txBody>
          <a:bodyPr wrap="square" rtlCol="0">
            <a:spAutoFit/>
          </a:bodyPr>
          <a:lstStyle/>
          <a:p>
            <a:r>
              <a:rPr lang="en-US" b="1" i="1" dirty="0"/>
              <a:t>Figure 1.3</a:t>
            </a:r>
          </a:p>
        </p:txBody>
      </p:sp>
    </p:spTree>
    <p:extLst>
      <p:ext uri="{BB962C8B-B14F-4D97-AF65-F5344CB8AC3E}">
        <p14:creationId xmlns:p14="http://schemas.microsoft.com/office/powerpoint/2010/main" val="3665794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6B1A3-B51A-AA91-D610-06D9F5886B85}"/>
              </a:ext>
            </a:extLst>
          </p:cNvPr>
          <p:cNvSpPr>
            <a:spLocks noGrp="1"/>
          </p:cNvSpPr>
          <p:nvPr>
            <p:ph type="title"/>
          </p:nvPr>
        </p:nvSpPr>
        <p:spPr>
          <a:xfrm>
            <a:off x="1350963" y="372293"/>
            <a:ext cx="9490073" cy="771525"/>
          </a:xfrm>
        </p:spPr>
        <p:txBody>
          <a:bodyPr>
            <a:normAutofit/>
          </a:bodyPr>
          <a:lstStyle/>
          <a:p>
            <a:pPr marL="571500" indent="-571500" algn="ctr">
              <a:buFont typeface="Wingdings" panose="05000000000000000000" pitchFamily="2" charset="2"/>
              <a:buChar char="v"/>
            </a:pPr>
            <a:r>
              <a:rPr lang="en-IN" sz="4000" b="1" dirty="0">
                <a:latin typeface="Cambria Math" panose="02040503050406030204" pitchFamily="18" charset="0"/>
                <a:ea typeface="Cambria Math" panose="02040503050406030204" pitchFamily="18" charset="0"/>
                <a:cs typeface="Times New Roman" pitchFamily="18" charset="0"/>
              </a:rPr>
              <a:t>ROLE OF PROJECT</a:t>
            </a:r>
          </a:p>
        </p:txBody>
      </p:sp>
      <p:sp>
        <p:nvSpPr>
          <p:cNvPr id="3" name="Content Placeholder 2">
            <a:extLst>
              <a:ext uri="{FF2B5EF4-FFF2-40B4-BE49-F238E27FC236}">
                <a16:creationId xmlns:a16="http://schemas.microsoft.com/office/drawing/2014/main" id="{F452F2E1-5AE5-923F-3F34-E618E64F6B73}"/>
              </a:ext>
            </a:extLst>
          </p:cNvPr>
          <p:cNvSpPr>
            <a:spLocks noGrp="1"/>
          </p:cNvSpPr>
          <p:nvPr>
            <p:ph idx="1"/>
          </p:nvPr>
        </p:nvSpPr>
        <p:spPr>
          <a:xfrm>
            <a:off x="1700212" y="1143818"/>
            <a:ext cx="9490073" cy="4695280"/>
          </a:xfrm>
        </p:spPr>
        <p:txBody>
          <a:bodyPr>
            <a:normAutofit fontScale="85000" lnSpcReduction="10000"/>
          </a:bodyPr>
          <a:lstStyle/>
          <a:p>
            <a:pPr algn="just">
              <a:lnSpc>
                <a:spcPct val="160000"/>
              </a:lnSpc>
              <a:buFont typeface="Wingdings" panose="05000000000000000000" pitchFamily="2" charset="2"/>
              <a:buChar char="q"/>
            </a:pPr>
            <a:r>
              <a:rPr lang="en-US" sz="2400" dirty="0"/>
              <a:t>Upon successful completion of the project, the SPI Controller should demonstrate:</a:t>
            </a:r>
          </a:p>
          <a:p>
            <a:pPr algn="just">
              <a:lnSpc>
                <a:spcPct val="160000"/>
              </a:lnSpc>
              <a:buFont typeface="Wingdings" pitchFamily="2" charset="2"/>
              <a:buChar char="Ø"/>
            </a:pPr>
            <a:r>
              <a:rPr lang="en-US" sz="2400" dirty="0"/>
              <a:t>Improved data transfer speeds and reduced latency compared to existing communication methods.</a:t>
            </a:r>
          </a:p>
          <a:p>
            <a:pPr algn="just">
              <a:lnSpc>
                <a:spcPct val="160000"/>
              </a:lnSpc>
              <a:buFont typeface="Wingdings" pitchFamily="2" charset="2"/>
              <a:buChar char="Ø"/>
            </a:pPr>
            <a:r>
              <a:rPr lang="en-US" sz="2400" dirty="0"/>
              <a:t>Compatibility with diverse peripheral devices commonly used in embedded systems. </a:t>
            </a:r>
          </a:p>
          <a:p>
            <a:pPr algn="just">
              <a:lnSpc>
                <a:spcPct val="160000"/>
              </a:lnSpc>
              <a:buFont typeface="Wingdings" pitchFamily="2" charset="2"/>
              <a:buChar char="Ø"/>
            </a:pPr>
            <a:r>
              <a:rPr lang="en-US" sz="2400" dirty="0"/>
              <a:t>Reliable data exchange with error detection and recovery mechanisms.</a:t>
            </a:r>
          </a:p>
          <a:p>
            <a:pPr algn="just">
              <a:lnSpc>
                <a:spcPct val="160000"/>
              </a:lnSpc>
              <a:buFont typeface="Wingdings" pitchFamily="2" charset="2"/>
              <a:buChar char="Ø"/>
            </a:pPr>
            <a:r>
              <a:rPr lang="en-US" sz="2400" dirty="0"/>
              <a:t>Efficient utilization of hardware resources for communication. </a:t>
            </a:r>
          </a:p>
          <a:p>
            <a:pPr algn="just">
              <a:lnSpc>
                <a:spcPct val="160000"/>
              </a:lnSpc>
              <a:buFont typeface="Wingdings" pitchFamily="2" charset="2"/>
              <a:buChar char="Ø"/>
            </a:pPr>
            <a:r>
              <a:rPr lang="en-US" sz="2400" dirty="0"/>
              <a:t>Clear documentation and guidelines for integrating and utilizing the SPI Controller in different applications.</a:t>
            </a:r>
            <a:endParaRPr lang="en-IN" sz="2400" dirty="0"/>
          </a:p>
        </p:txBody>
      </p:sp>
    </p:spTree>
    <p:extLst>
      <p:ext uri="{BB962C8B-B14F-4D97-AF65-F5344CB8AC3E}">
        <p14:creationId xmlns:p14="http://schemas.microsoft.com/office/powerpoint/2010/main" val="2253240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66AEB-AE81-51D1-5B09-E428B5E6ED43}"/>
              </a:ext>
            </a:extLst>
          </p:cNvPr>
          <p:cNvSpPr>
            <a:spLocks noGrp="1"/>
          </p:cNvSpPr>
          <p:nvPr>
            <p:ph type="title"/>
          </p:nvPr>
        </p:nvSpPr>
        <p:spPr>
          <a:xfrm>
            <a:off x="1500188" y="171451"/>
            <a:ext cx="9547223" cy="1028700"/>
          </a:xfrm>
        </p:spPr>
        <p:txBody>
          <a:bodyPr>
            <a:normAutofit/>
          </a:bodyPr>
          <a:lstStyle/>
          <a:p>
            <a:pPr marL="571500" indent="-571500" algn="ctr">
              <a:buFont typeface="Wingdings" panose="05000000000000000000" pitchFamily="2" charset="2"/>
              <a:buChar char="v"/>
            </a:pPr>
            <a:r>
              <a:rPr lang="en-US" sz="4000" b="1" dirty="0">
                <a:latin typeface="Times New Roman" pitchFamily="18" charset="0"/>
                <a:cs typeface="Times New Roman" pitchFamily="18" charset="0"/>
              </a:rPr>
              <a:t>SOFTWARE/HARDWARE TOOLS</a:t>
            </a:r>
          </a:p>
        </p:txBody>
      </p:sp>
      <p:sp>
        <p:nvSpPr>
          <p:cNvPr id="3" name="Content Placeholder 2">
            <a:extLst>
              <a:ext uri="{FF2B5EF4-FFF2-40B4-BE49-F238E27FC236}">
                <a16:creationId xmlns:a16="http://schemas.microsoft.com/office/drawing/2014/main" id="{6553066B-7F01-9774-2010-50B380463086}"/>
              </a:ext>
            </a:extLst>
          </p:cNvPr>
          <p:cNvSpPr>
            <a:spLocks noGrp="1"/>
          </p:cNvSpPr>
          <p:nvPr>
            <p:ph idx="1"/>
          </p:nvPr>
        </p:nvSpPr>
        <p:spPr>
          <a:xfrm>
            <a:off x="1599878" y="1071632"/>
            <a:ext cx="9813986" cy="4576133"/>
          </a:xfrm>
        </p:spPr>
        <p:txBody>
          <a:bodyPr>
            <a:normAutofit fontScale="92500" lnSpcReduction="10000"/>
          </a:bodyPr>
          <a:lstStyle/>
          <a:p>
            <a:pPr>
              <a:lnSpc>
                <a:spcPct val="170000"/>
              </a:lnSpc>
              <a:buFont typeface="Wingdings" panose="05000000000000000000" pitchFamily="2" charset="2"/>
              <a:buChar char="Ø"/>
            </a:pPr>
            <a:r>
              <a:rPr lang="en-US" sz="2400" dirty="0"/>
              <a:t> </a:t>
            </a:r>
            <a:r>
              <a:rPr lang="en-US" sz="2400" b="1" dirty="0"/>
              <a:t>Software tools:-</a:t>
            </a:r>
          </a:p>
          <a:p>
            <a:pPr>
              <a:lnSpc>
                <a:spcPct val="170000"/>
              </a:lnSpc>
            </a:pPr>
            <a:r>
              <a:rPr lang="en-US" sz="2400" dirty="0"/>
              <a:t> Xilinx Vivado.</a:t>
            </a:r>
          </a:p>
          <a:p>
            <a:pPr>
              <a:lnSpc>
                <a:spcPct val="170000"/>
              </a:lnSpc>
            </a:pPr>
            <a:r>
              <a:rPr lang="en-US" sz="2400" dirty="0"/>
              <a:t> Verilog hardware description language(HDL)</a:t>
            </a:r>
          </a:p>
          <a:p>
            <a:pPr>
              <a:lnSpc>
                <a:spcPct val="170000"/>
              </a:lnSpc>
              <a:buFont typeface="Wingdings" panose="05000000000000000000" pitchFamily="2" charset="2"/>
              <a:buChar char="Ø"/>
            </a:pPr>
            <a:r>
              <a:rPr lang="en-US" sz="2400" dirty="0"/>
              <a:t> </a:t>
            </a:r>
            <a:r>
              <a:rPr lang="en-US" sz="2400" b="1" dirty="0"/>
              <a:t>Hardware tools:-</a:t>
            </a:r>
          </a:p>
          <a:p>
            <a:pPr>
              <a:lnSpc>
                <a:spcPct val="170000"/>
              </a:lnSpc>
            </a:pPr>
            <a:r>
              <a:rPr lang="en-US" sz="2400" dirty="0"/>
              <a:t>Zed board (Diligent Xilinx).</a:t>
            </a:r>
          </a:p>
          <a:p>
            <a:pPr>
              <a:lnSpc>
                <a:spcPct val="170000"/>
              </a:lnSpc>
            </a:pPr>
            <a:r>
              <a:rPr lang="en-US" sz="2400" dirty="0"/>
              <a:t>OLED Display</a:t>
            </a:r>
          </a:p>
          <a:p>
            <a:pPr>
              <a:lnSpc>
                <a:spcPct val="170000"/>
              </a:lnSpc>
            </a:pPr>
            <a:r>
              <a:rPr lang="en-US" sz="2400" dirty="0"/>
              <a:t>Jumper Wire</a:t>
            </a:r>
          </a:p>
        </p:txBody>
      </p:sp>
    </p:spTree>
    <p:extLst>
      <p:ext uri="{BB962C8B-B14F-4D97-AF65-F5344CB8AC3E}">
        <p14:creationId xmlns:p14="http://schemas.microsoft.com/office/powerpoint/2010/main" val="234981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687</TotalTime>
  <Words>1054</Words>
  <Application>Microsoft Office PowerPoint</Application>
  <PresentationFormat>Widescreen</PresentationFormat>
  <Paragraphs>138</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Cambria Math</vt:lpstr>
      <vt:lpstr>Times New Roman</vt:lpstr>
      <vt:lpstr>Wingdings</vt:lpstr>
      <vt:lpstr>Office Theme</vt:lpstr>
      <vt:lpstr>SPI CONTROLLER IMPLEMENTATION USING  ZEDBOARD</vt:lpstr>
      <vt:lpstr>INTRODUCTION </vt:lpstr>
      <vt:lpstr>OBJECTIVES </vt:lpstr>
      <vt:lpstr>BASIC BLOCK DIAGRAM </vt:lpstr>
      <vt:lpstr>TIMING DIAGRAM</vt:lpstr>
      <vt:lpstr>COMPONENTS</vt:lpstr>
      <vt:lpstr>SPI CONTROLLER USING ARDUINO</vt:lpstr>
      <vt:lpstr>ROLE OF PROJECT</vt:lpstr>
      <vt:lpstr>SOFTWARE/HARDWARE TOOLS</vt:lpstr>
      <vt:lpstr>PLAN OF EXECUTION</vt:lpstr>
      <vt:lpstr>APPLICATIONS </vt:lpstr>
      <vt:lpstr>REFERENCES</vt:lpstr>
      <vt:lpstr>WORKDONE</vt:lpstr>
      <vt:lpstr>SIMULATION</vt:lpstr>
      <vt:lpstr>SIMULATION STEPS</vt:lpstr>
      <vt:lpstr>SIMULATION-I</vt:lpstr>
      <vt:lpstr>SIMULATION - II</vt:lpstr>
      <vt:lpstr>SIMULATION -III</vt:lpstr>
      <vt:lpstr>SIMULATION -IV</vt:lpstr>
      <vt:lpstr>SIMULATION -V</vt:lpstr>
      <vt:lpstr>SIMULATION -VI</vt:lpstr>
      <vt:lpstr>FINAL SIMULATION OBSERVATION</vt:lpstr>
      <vt:lpstr>INPUT-OUTPUT FLOORPLANNING</vt:lpstr>
      <vt:lpstr>SYNTHESIS-I</vt:lpstr>
      <vt:lpstr>CONNSTRAINTS FILE</vt:lpstr>
      <vt:lpstr>SYNTHESIS AFTER THE CONSTRAINTS FILE</vt:lpstr>
      <vt:lpstr>DEBUGGING USING ILA IP CORE</vt:lpstr>
      <vt:lpstr>DATA OBTAINED USING OLED ON WAVEFORM</vt:lpstr>
      <vt:lpstr>DATA CHANGES ON WAVEORM BUT INSERTED USING OLED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Fingerprint Driven EVM Machine</dc:title>
  <dc:creator>@bhi..... 25</dc:creator>
  <cp:lastModifiedBy>sonu tirpathi</cp:lastModifiedBy>
  <cp:revision>28</cp:revision>
  <dcterms:created xsi:type="dcterms:W3CDTF">2023-10-11T13:59:45Z</dcterms:created>
  <dcterms:modified xsi:type="dcterms:W3CDTF">2023-11-08T17:16:21Z</dcterms:modified>
</cp:coreProperties>
</file>